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07" r:id="rId2"/>
    <p:sldId id="324" r:id="rId3"/>
    <p:sldId id="338" r:id="rId4"/>
    <p:sldId id="446" r:id="rId5"/>
    <p:sldId id="456" r:id="rId6"/>
    <p:sldId id="447" r:id="rId7"/>
    <p:sldId id="546" r:id="rId8"/>
    <p:sldId id="547" r:id="rId9"/>
    <p:sldId id="492" r:id="rId10"/>
    <p:sldId id="556" r:id="rId11"/>
    <p:sldId id="557" r:id="rId12"/>
    <p:sldId id="535" r:id="rId13"/>
    <p:sldId id="504" r:id="rId14"/>
    <p:sldId id="514" r:id="rId15"/>
    <p:sldId id="482" r:id="rId16"/>
    <p:sldId id="501" r:id="rId17"/>
    <p:sldId id="532" r:id="rId18"/>
    <p:sldId id="533" r:id="rId19"/>
    <p:sldId id="530" r:id="rId20"/>
    <p:sldId id="472" r:id="rId21"/>
    <p:sldId id="493" r:id="rId22"/>
    <p:sldId id="502" r:id="rId23"/>
    <p:sldId id="537" r:id="rId24"/>
    <p:sldId id="390" r:id="rId25"/>
    <p:sldId id="507" r:id="rId26"/>
    <p:sldId id="559" r:id="rId27"/>
    <p:sldId id="561" r:id="rId28"/>
    <p:sldId id="560" r:id="rId29"/>
    <p:sldId id="540" r:id="rId30"/>
    <p:sldId id="549" r:id="rId31"/>
    <p:sldId id="541" r:id="rId32"/>
    <p:sldId id="545" r:id="rId33"/>
    <p:sldId id="558" r:id="rId34"/>
    <p:sldId id="353" r:id="rId35"/>
  </p:sldIdLst>
  <p:sldSz cx="9144000" cy="6858000" type="screen4x3"/>
  <p:notesSz cx="9866313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22">
          <p15:clr>
            <a:srgbClr val="A4A3A4"/>
          </p15:clr>
        </p15:guide>
        <p15:guide id="2" pos="31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D20C"/>
    <a:srgbClr val="DC6624"/>
    <a:srgbClr val="00682F"/>
    <a:srgbClr val="740000"/>
    <a:srgbClr val="407537"/>
    <a:srgbClr val="2B3616"/>
    <a:srgbClr val="002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434" autoAdjust="0"/>
  </p:normalViewPr>
  <p:slideViewPr>
    <p:cSldViewPr>
      <p:cViewPr>
        <p:scale>
          <a:sx n="84" d="100"/>
          <a:sy n="84" d="100"/>
        </p:scale>
        <p:origin x="-136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22"/>
    </p:cViewPr>
  </p:sorterViewPr>
  <p:notesViewPr>
    <p:cSldViewPr>
      <p:cViewPr varScale="1">
        <p:scale>
          <a:sx n="55" d="100"/>
          <a:sy n="55" d="100"/>
        </p:scale>
        <p:origin x="-1878" y="-102"/>
      </p:cViewPr>
      <p:guideLst>
        <p:guide orient="horz" pos="2122"/>
        <p:guide pos="31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71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27073-1739-4D49-8C3A-E18787140D93}" type="datetimeFigureOut">
              <a:rPr lang="en-US" smtClean="0"/>
              <a:pPr/>
              <a:t>7/29/2019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670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BA328-758E-4390-AE68-7D5B6B752C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8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A328-758E-4390-AE68-7D5B6B752C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A328-758E-4390-AE68-7D5B6B752C2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3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A328-758E-4390-AE68-7D5B6B752C2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BA328-758E-4390-AE68-7D5B6B752C2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1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413C7-662A-4221-AAF6-9659560DFC30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A6AD-BA91-457D-9895-31DA15178233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6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A9E5-DCF7-42E4-9979-589658DC2C37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EE368-7575-40B2-8B29-6656940E606D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2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DE5-9683-49F4-9821-65927B1CE397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9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5DFC2-E640-4233-95B4-D5BB292925AA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8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2C46-A960-4BD6-B5CB-72A269B5D9FB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4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44C33-DE60-4AA3-B2B6-C8D098D97276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0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63C3-A779-4569-B2A2-6B18C36DB741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4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24CF9-665F-4B9D-9ED9-C5519A580E59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97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FBB13-49C5-4E41-897F-BA95F0A5A742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2000">
              <a:schemeClr val="accent3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90ACE-AB1D-4D39-B7FF-CFC367BACF1D}" type="datetime1">
              <a:rPr lang="en-US" smtClean="0"/>
              <a:pPr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BD607-7A0F-449A-8477-66CC94FCD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2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7000">
              <a:schemeClr val="accent3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  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5257799"/>
            <a:ext cx="9144000" cy="1219199"/>
            <a:chOff x="0" y="5143563"/>
            <a:chExt cx="9144000" cy="601627"/>
          </a:xfrm>
        </p:grpSpPr>
        <p:sp>
          <p:nvSpPr>
            <p:cNvPr id="7" name="TextBox 6"/>
            <p:cNvSpPr txBox="1"/>
            <p:nvPr/>
          </p:nvSpPr>
          <p:spPr>
            <a:xfrm>
              <a:off x="0" y="5143563"/>
              <a:ext cx="9144000" cy="592315"/>
            </a:xfrm>
            <a:prstGeom prst="rect">
              <a:avLst/>
            </a:prstGeom>
            <a:solidFill>
              <a:srgbClr val="407537">
                <a:alpha val="5882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s-I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নগর উন্নয়ন অধিদপ্তর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     </a:t>
              </a:r>
              <a:r>
                <a:rPr lang="as-I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গৃহায়ন ও গণপূ</a:t>
              </a: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র্</a:t>
              </a:r>
              <a:r>
                <a:rPr lang="as-I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ত মন্ত্রণালয়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          </a:t>
              </a:r>
              <a:r>
                <a:rPr lang="as-I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গণপ্রজাতন্ত্রী বাংলাদেশ সরকার </a:t>
              </a:r>
            </a:p>
          </p:txBody>
        </p:sp>
        <p:pic>
          <p:nvPicPr>
            <p:cNvPr id="8" name="Picture 7" descr="C:\Users\udd\Desktop\index.p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33600" y="5193694"/>
              <a:ext cx="1219200" cy="551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304800" y="687565"/>
            <a:ext cx="838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s-IN" sz="3200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চট্টগ্রাম জেলার মীরসরাই উপজেলার উন্নয়ন পরিকল্পনা প্রণয়নঃ</a:t>
            </a:r>
            <a:r>
              <a:rPr lang="en-US" sz="3200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algn="ctr"/>
            <a:r>
              <a:rPr lang="as-IN" sz="3200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সার্বিক দুর্যোগ ব্যবস্থাপনাকে ভূমি ব্যবহারের </a:t>
            </a:r>
          </a:p>
          <a:p>
            <a:pPr algn="ctr"/>
            <a:r>
              <a:rPr lang="as-IN" sz="3200" dirty="0">
                <a:solidFill>
                  <a:srgbClr val="74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 মাধ্যমে সম্পৃক্তকরণ প্রকল্প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1</a:t>
            </a:fld>
            <a:endParaRPr lang="en-US" sz="1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90799"/>
            <a:ext cx="3761509" cy="2436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799"/>
            <a:ext cx="3784600" cy="2436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9524"/>
            <a:ext cx="4848225" cy="6787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2926227"/>
            <a:ext cx="28956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ট্রিপ জেনারেশন   </a:t>
            </a:r>
          </a:p>
        </p:txBody>
      </p:sp>
    </p:spTree>
    <p:extLst>
      <p:ext uri="{BB962C8B-B14F-4D97-AF65-F5344CB8AC3E}">
        <p14:creationId xmlns:p14="http://schemas.microsoft.com/office/powerpoint/2010/main" val="32658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36" y="0"/>
            <a:ext cx="4874964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048000"/>
            <a:ext cx="25908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3200" b="1" dirty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কোর নোডাল পয়েন্ট   </a:t>
            </a:r>
            <a:endParaRPr lang="en-US" sz="32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3701504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8368" y="1127124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২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0" y="5573496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৩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6006" y="2004513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B3616"/>
                </a:solidFill>
                <a:latin typeface="SutonnyMJ" pitchFamily="2" charset="0"/>
                <a:cs typeface="SutonnyMJ" pitchFamily="2" charset="0"/>
              </a:rPr>
              <a:t>4</a:t>
            </a:r>
            <a:endParaRPr lang="en-US" sz="1400" b="1" dirty="0">
              <a:solidFill>
                <a:srgbClr val="2B3616"/>
              </a:solidFill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14022" y="1279252"/>
            <a:ext cx="1103982" cy="381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হিঙ্গুলী</a:t>
            </a:r>
            <a:endParaRPr lang="en-US" sz="24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634809" y="2188657"/>
            <a:ext cx="1236873" cy="381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400" b="1" dirty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জোরারগঞ্জ </a:t>
            </a:r>
            <a:endParaRPr lang="en-US" sz="24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099567" y="3461327"/>
            <a:ext cx="1236873" cy="381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400" b="1" dirty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</a:t>
            </a:r>
            <a:endParaRPr lang="en-US" sz="24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72400" y="5382996"/>
            <a:ext cx="1236873" cy="381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400" b="1" dirty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ওয়াহেদপুর </a:t>
            </a:r>
            <a:endParaRPr lang="en-US" sz="24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/>
          <a:p>
            <a:fld id="{136BD607-7A0F-449A-8477-66CC94FCDEF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58" y="0"/>
            <a:ext cx="4848554" cy="65532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609600"/>
            <a:ext cx="27432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3200" b="1" dirty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প্রস্তাবিত রোড নেটওয়ার্ক </a:t>
            </a:r>
            <a:endParaRPr lang="en-US" sz="32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7400" y="304428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" pitchFamily="2" charset="0"/>
                <a:cs typeface="Nikosh" pitchFamily="2" charset="0"/>
              </a:rPr>
              <a:t>হাইড্রো জিওলোজি সার্ভে </a:t>
            </a:r>
          </a:p>
        </p:txBody>
      </p:sp>
    </p:spTree>
    <p:extLst>
      <p:ext uri="{BB962C8B-B14F-4D97-AF65-F5344CB8AC3E}">
        <p14:creationId xmlns:p14="http://schemas.microsoft.com/office/powerpoint/2010/main" val="160061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4083" r="4698" b="3206"/>
          <a:stretch/>
        </p:blipFill>
        <p:spPr>
          <a:xfrm>
            <a:off x="39624" y="58007"/>
            <a:ext cx="4224528" cy="6016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6138767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b="1" dirty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মীরসরাই উপজেলার</a:t>
            </a:r>
            <a:r>
              <a:rPr lang="en-US" sz="2000" b="1" dirty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000" b="1" dirty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পানির রিচার্জ এলাকা </a:t>
            </a:r>
            <a:endParaRPr lang="bn-IN" sz="3200" b="1" dirty="0">
              <a:solidFill>
                <a:srgbClr val="FF000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2947" r="8060" b="3838"/>
          <a:stretch/>
        </p:blipFill>
        <p:spPr>
          <a:xfrm>
            <a:off x="4904232" y="58007"/>
            <a:ext cx="4011168" cy="6080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272905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b="1" dirty="0">
                <a:solidFill>
                  <a:schemeClr val="accent6">
                    <a:lumMod val="7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মহামায়া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4800" y="3581400"/>
            <a:ext cx="1334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600" b="1" dirty="0">
                <a:solidFill>
                  <a:schemeClr val="accent6">
                    <a:lumMod val="7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গোবানিয়া ছড়া  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2400" y="1752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1400" b="1" dirty="0">
                <a:solidFill>
                  <a:schemeClr val="accent6">
                    <a:lumMod val="7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করেরহাট উত্তর অংশে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4456954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1400" b="1" dirty="0">
                <a:solidFill>
                  <a:schemeClr val="accent6">
                    <a:lumMod val="75000"/>
                  </a:schemeClr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করেরহাট দক্ষিন অংশে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7800" y="6192053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b="1" dirty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মীরসরাই উপজেলার প্রস্তাবিত কৃত্রিম জলাধার</a:t>
            </a:r>
            <a:endParaRPr lang="bn-IN" sz="3200" b="1" dirty="0">
              <a:solidFill>
                <a:srgbClr val="FF000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5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57400" y="2590800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" pitchFamily="2" charset="0"/>
                <a:cs typeface="Nikosh" pitchFamily="2" charset="0"/>
              </a:rPr>
              <a:t>জিওলোজি সার্ভে </a:t>
            </a:r>
          </a:p>
        </p:txBody>
      </p:sp>
    </p:spTree>
    <p:extLst>
      <p:ext uri="{BB962C8B-B14F-4D97-AF65-F5344CB8AC3E}">
        <p14:creationId xmlns:p14="http://schemas.microsoft.com/office/powerpoint/2010/main" val="30208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97"/>
            <a:ext cx="4465159" cy="59868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5343" y="6136719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উপজেলায়</a:t>
            </a:r>
          </a:p>
          <a:p>
            <a:pPr algn="ctr"/>
            <a:r>
              <a:rPr lang="bn-IN" sz="20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ফাউন্ডেশন লেয়ার গভীরতা</a:t>
            </a:r>
            <a:endParaRPr lang="en-US" sz="2000" b="1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92" y="172825"/>
            <a:ext cx="4529598" cy="5986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6125277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0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মীরসরাই উপজেলায়</a:t>
            </a:r>
          </a:p>
          <a:p>
            <a:pPr algn="ctr"/>
            <a:r>
              <a:rPr lang="bn-IN" sz="20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বিল্ডিং হাইট সেনসিটিভিটি ম্যাপ  </a:t>
            </a:r>
          </a:p>
        </p:txBody>
      </p:sp>
    </p:spTree>
    <p:extLst>
      <p:ext uri="{BB962C8B-B14F-4D97-AF65-F5344CB8AC3E}">
        <p14:creationId xmlns:p14="http://schemas.microsoft.com/office/powerpoint/2010/main" val="38732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45357" y="2514600"/>
            <a:ext cx="7253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61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পিআরএ</a:t>
            </a:r>
            <a:r>
              <a:rPr lang="en-US" sz="3600" b="1" dirty="0">
                <a:solidFill>
                  <a:srgbClr val="00261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>
                <a:solidFill>
                  <a:srgbClr val="002611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2800" b="1" dirty="0">
                <a:solidFill>
                  <a:srgbClr val="00261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Participatory Rural Appraisal</a:t>
            </a:r>
            <a:r>
              <a:rPr lang="bn-IN" sz="3600" b="1" dirty="0">
                <a:solidFill>
                  <a:srgbClr val="00261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bn-IN" sz="3600" b="1" dirty="0">
                <a:solidFill>
                  <a:srgbClr val="002611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পদ্ধতির মাধ্যমে জনসম্পৃক্তকরন   </a:t>
            </a:r>
            <a:endParaRPr lang="en-US" sz="3600" b="1" dirty="0">
              <a:solidFill>
                <a:srgbClr val="002611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18</a:t>
            </a:fld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697" y="457200"/>
            <a:ext cx="3575303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সম্পন্নকৃত </a:t>
            </a:r>
            <a:r>
              <a:rPr lang="en-US" sz="2800" b="1" dirty="0" err="1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পিআরএ</a:t>
            </a:r>
            <a:r>
              <a:rPr lang="en-US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solidFill>
                  <a:srgbClr val="C0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সেশন</a:t>
            </a:r>
          </a:p>
          <a:p>
            <a:endParaRPr lang="en-US" sz="7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me©‡</a:t>
            </a:r>
            <a:r>
              <a:rPr lang="en-US" b="1" dirty="0" err="1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gvU</a:t>
            </a:r>
            <a:r>
              <a:rPr lang="en-US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৪</a:t>
            </a:r>
            <a:r>
              <a:rPr lang="bn-IN" b="1" dirty="0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৫</a:t>
            </a:r>
            <a:r>
              <a:rPr lang="en-US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wU</a:t>
            </a:r>
            <a:r>
              <a:rPr lang="en-US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wcAviG</a:t>
            </a:r>
            <a:r>
              <a:rPr lang="en-US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bn-IN" b="1" dirty="0" smtClean="0">
                <a:solidFill>
                  <a:srgbClr val="00682F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সেশন</a:t>
            </a:r>
            <a:r>
              <a:rPr lang="bn-IN" b="1" dirty="0" smtClean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m¤úbœ</a:t>
            </a:r>
            <a:r>
              <a:rPr lang="en-US" b="1" dirty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n‡q‡Q</a:t>
            </a:r>
            <a:r>
              <a:rPr lang="en-US" b="1" dirty="0">
                <a:solidFill>
                  <a:srgbClr val="00682F"/>
                </a:solidFill>
                <a:latin typeface="SutonnyMJ" pitchFamily="2" charset="0"/>
                <a:cs typeface="SutonnyMJ" pitchFamily="2" charset="0"/>
              </a:rPr>
              <a:t>| </a:t>
            </a:r>
          </a:p>
          <a:p>
            <a:r>
              <a:rPr lang="bn-IN" b="1" dirty="0" smtClean="0">
                <a:latin typeface="Nikosh" panose="02000000000000000000" pitchFamily="2" charset="0"/>
                <a:cs typeface="Nikosh" panose="02000000000000000000" pitchFamily="2" charset="0"/>
              </a:rPr>
              <a:t>মোট </a:t>
            </a:r>
            <a:r>
              <a:rPr lang="bn-IN" b="1" dirty="0">
                <a:latin typeface="Nikosh" panose="02000000000000000000" pitchFamily="2" charset="0"/>
                <a:cs typeface="Nikosh" panose="02000000000000000000" pitchFamily="2" charset="0"/>
              </a:rPr>
              <a:t>অংশগ্রহণকারীর </a:t>
            </a:r>
            <a:r>
              <a:rPr lang="bn-IN" b="1" dirty="0" smtClean="0">
                <a:latin typeface="Nikosh" panose="02000000000000000000" pitchFamily="2" charset="0"/>
                <a:cs typeface="Nikosh" panose="02000000000000000000" pitchFamily="2" charset="0"/>
              </a:rPr>
              <a:t>সংখ্যা</a:t>
            </a:r>
            <a:r>
              <a:rPr lang="en-US" b="1" dirty="0" smtClean="0">
                <a:latin typeface="Nikosh" panose="02000000000000000000" pitchFamily="2" charset="0"/>
                <a:cs typeface="Nikosh" panose="02000000000000000000" pitchFamily="2" charset="0"/>
              </a:rPr>
              <a:t> ৬</a:t>
            </a:r>
            <a:r>
              <a:rPr lang="bn-IN" b="1" dirty="0" smtClean="0">
                <a:latin typeface="Nikosh" pitchFamily="2" charset="0"/>
                <a:cs typeface="Nikosh" pitchFamily="2" charset="0"/>
              </a:rPr>
              <a:t>৭৫</a:t>
            </a:r>
            <a:r>
              <a:rPr lang="bn-IN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bn-IN" b="1" dirty="0">
                <a:latin typeface="Nikosh" panose="02000000000000000000" pitchFamily="2" charset="0"/>
                <a:cs typeface="Nikosh" panose="02000000000000000000" pitchFamily="2" charset="0"/>
              </a:rPr>
              <a:t>জন।</a:t>
            </a:r>
            <a:r>
              <a:rPr lang="en-US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bn-IN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338973"/>
              </p:ext>
            </p:extLst>
          </p:nvPr>
        </p:nvGraphicFramePr>
        <p:xfrm>
          <a:off x="228601" y="1905000"/>
          <a:ext cx="343814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544"/>
                <a:gridCol w="14545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পিআর</a:t>
                      </a:r>
                      <a:r>
                        <a:rPr lang="en-US" baseline="0" dirty="0" err="1" smtClean="0"/>
                        <a:t>এ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ধরন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সংখ্যা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Avievb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wcAviG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২</a:t>
                      </a:r>
                      <a:r>
                        <a:rPr lang="bn-IN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০</a:t>
                      </a:r>
                      <a:r>
                        <a:rPr lang="bn-IN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lang="bn-IN" dirty="0" smtClean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ইউনিয়ন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wcAviG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16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lang="bn-IN" dirty="0" smtClean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n-IN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স্বতঃস্ফূর্ত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wcAviG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04</a:t>
                      </a:r>
                      <a:r>
                        <a:rPr lang="bn-IN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n-IN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সিনিয়র সিটিজেন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01</a:t>
                      </a:r>
                      <a:r>
                        <a:rPr lang="bn-IN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bn-IN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যুব সমাজ </a:t>
                      </a:r>
                      <a:r>
                        <a:rPr lang="en-US" dirty="0" smtClean="0">
                          <a:cs typeface="SutonnyMJ" pitchFamily="2" charset="0"/>
                        </a:rPr>
                        <a:t>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01</a:t>
                      </a:r>
                      <a:r>
                        <a:rPr lang="en-US" dirty="0" smtClean="0">
                          <a:cs typeface="SutonnyMJ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endParaRPr lang="en-US" dirty="0" smtClean="0">
                        <a:cs typeface="SutonnyMJ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অন্যান্য</a:t>
                      </a:r>
                      <a:r>
                        <a:rPr lang="en-US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স্টেক</a:t>
                      </a:r>
                      <a:r>
                        <a:rPr lang="en-US" dirty="0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</a:t>
                      </a:r>
                      <a:r>
                        <a:rPr lang="en-US" dirty="0" err="1" smtClean="0"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হোল্ডার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utonnyMJ" pitchFamily="2" charset="0"/>
                          <a:cs typeface="SutonnyMJ" pitchFamily="2" charset="0"/>
                        </a:rPr>
                        <a:t>02 </a:t>
                      </a:r>
                      <a:r>
                        <a:rPr lang="en-US" dirty="0" err="1" smtClean="0">
                          <a:latin typeface="SutonnyMJ" pitchFamily="2" charset="0"/>
                          <a:cs typeface="SutonnyMJ" pitchFamily="2" charset="0"/>
                        </a:rPr>
                        <a:t>wU</a:t>
                      </a:r>
                      <a:endParaRPr lang="bn-IN" dirty="0" smtClean="0">
                        <a:latin typeface="SutonnyMJ" pitchFamily="2" charset="0"/>
                        <a:cs typeface="SutonnyMJ" pitchFamily="2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Nikosh" pitchFamily="2" charset="0"/>
                          <a:cs typeface="Nikosh" pitchFamily="2" charset="0"/>
                        </a:rPr>
                        <a:t>উপজাতি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Nikosh" pitchFamily="2" charset="0"/>
                          <a:cs typeface="Nikosh" pitchFamily="2" charset="0"/>
                        </a:rPr>
                        <a:t>০১ </a:t>
                      </a:r>
                      <a:r>
                        <a:rPr lang="en-US" dirty="0" err="1" smtClean="0">
                          <a:latin typeface="Nikosh" pitchFamily="2" charset="0"/>
                          <a:cs typeface="Nikosh" pitchFamily="2" charset="0"/>
                        </a:rPr>
                        <a:t>টি</a:t>
                      </a:r>
                      <a:r>
                        <a:rPr lang="bn-IN" dirty="0" smtClean="0"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endParaRPr lang="en-US" dirty="0" smtClean="0"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06077"/>
              </p:ext>
            </p:extLst>
          </p:nvPr>
        </p:nvGraphicFramePr>
        <p:xfrm>
          <a:off x="4572000" y="304800"/>
          <a:ext cx="3962400" cy="6141452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3962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11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PRA </a:t>
                      </a:r>
                      <a:r>
                        <a:rPr lang="bn-IN" sz="1800" baseline="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 থেকে প্রাপ্ত </a:t>
                      </a:r>
                      <a:r>
                        <a:rPr lang="bn-IN" sz="1800" dirty="0">
                          <a:effectLst/>
                          <a:latin typeface="Nikosh" panose="02000000000000000000" pitchFamily="2" charset="0"/>
                          <a:cs typeface="Nikosh" panose="02000000000000000000" pitchFamily="2" charset="0"/>
                        </a:rPr>
                        <a:t>প্রধান সমস্যাসমূহ</a:t>
                      </a:r>
                      <a:endParaRPr lang="en-US" sz="1800" dirty="0">
                        <a:effectLst/>
                        <a:latin typeface="Nikosh" panose="02000000000000000000" pitchFamily="2" charset="0"/>
                        <a:ea typeface="Times New Roman" panose="02020603050405020304" pitchFamily="18" charset="0"/>
                        <a:cs typeface="Nikosh" panose="02000000000000000000" pitchFamily="2" charset="0"/>
                      </a:endParaRPr>
                    </a:p>
                  </a:txBody>
                  <a:tcPr marL="25928" marR="25928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cvnvox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X‡ji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Kvi‡b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Rjve×Zv</a:t>
                      </a:r>
                      <a:r>
                        <a:rPr lang="en-US" sz="1600" b="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cs typeface="SutonnyMJ" pitchFamily="2" charset="0"/>
                        </a:rPr>
                        <a:t>mgm¨v</a:t>
                      </a:r>
                      <a:endParaRPr lang="en-US" sz="1600" b="0" dirty="0">
                        <a:solidFill>
                          <a:srgbClr val="2B3616"/>
                        </a:solidFill>
                        <a:effectLst/>
                        <a:latin typeface="SutonnyMJ" pitchFamily="2" charset="0"/>
                        <a:ea typeface="Times New Roman" panose="02020603050405020304" pitchFamily="18" charset="0"/>
                        <a:cs typeface="SutonnyMJ" pitchFamily="2" charset="0"/>
                      </a:endParaRPr>
                    </a:p>
                  </a:txBody>
                  <a:tcPr marL="25928" marR="25928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weï</a:t>
                      </a:r>
                      <a:r>
                        <a:rPr lang="en-US" sz="1600" b="0" kern="120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× </a:t>
                      </a: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cvwbi</a:t>
                      </a:r>
                      <a:r>
                        <a:rPr lang="en-US" sz="1600" b="0" kern="1200" dirty="0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rgbClr val="2B3616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rgbClr val="2B3616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eR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©¨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e¨e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¯’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vcbv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বেকার সমস্যা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iv¯ÍvNvU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eo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Kiv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 I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ms</a:t>
                      </a:r>
                      <a:r>
                        <a:rPr lang="en-US" sz="1600" b="0" dirty="0">
                          <a:effectLst/>
                          <a:latin typeface="SutonnyMJ" pitchFamily="2" charset="0"/>
                          <a:cs typeface="SutonnyMJ" pitchFamily="2" charset="0"/>
                        </a:rPr>
                        <a:t>¯‹vi </a:t>
                      </a:r>
                      <a:r>
                        <a:rPr lang="en-US" sz="1600" b="0" dirty="0" err="1">
                          <a:effectLst/>
                          <a:latin typeface="SutonnyMJ" pitchFamily="2" charset="0"/>
                          <a:cs typeface="SutonnyMJ" pitchFamily="2" charset="0"/>
                        </a:rPr>
                        <a:t>Kiv</a:t>
                      </a:r>
                      <a:endParaRPr lang="en-US" sz="1600" b="0" dirty="0">
                        <a:effectLst/>
                        <a:latin typeface="SutonnyMJ" pitchFamily="2" charset="0"/>
                        <a:ea typeface="Times New Roman" panose="02020603050405020304" pitchFamily="18" charset="0"/>
                        <a:cs typeface="SutonnyMJ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wPwKrmvi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Rb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¨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KwgDwbwU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wK¬wb‡Ki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সরকারী প্রাথমিক বিদ্যালয় নাই</a:t>
                      </a:r>
                      <a:r>
                        <a:rPr lang="hi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।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খাল</a:t>
                      </a:r>
                      <a:r>
                        <a:rPr lang="bn-IN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সংস্কার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সরকারি</a:t>
                      </a:r>
                      <a:r>
                        <a:rPr lang="bn-IN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 স্কুল ও কলেজ নাই 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কমিউনিটি পুলিশিং এর ব্যবস্থা করা</a:t>
                      </a:r>
                      <a:r>
                        <a:rPr lang="hi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।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M¨v‡mi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/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M¨vm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ms‡hv‡Mi</a:t>
                      </a:r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  <a:defRPr/>
                      </a:pPr>
                      <a:r>
                        <a:rPr lang="bn-IN" sz="1600" b="0" kern="1200" dirty="0" smtClean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মাদক সমস্যা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বিনোদন কেন্দ্র অথবা পার্ক নির্মাণ করা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wkï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cv‡K©i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গণসৌচাগার নাই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ডাষ্টবিন এর সমস্যা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ফায়ার সার্ভিস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কমিউনিটি সেন্টার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bn-IN" sz="1600" b="0" kern="1200" dirty="0">
                          <a:solidFill>
                            <a:schemeClr val="dk1"/>
                          </a:solidFill>
                          <a:effectLst/>
                          <a:latin typeface="Nikosh" panose="02000000000000000000" pitchFamily="2" charset="0"/>
                          <a:ea typeface="+mn-ea"/>
                          <a:cs typeface="Nikosh" panose="02000000000000000000" pitchFamily="2" charset="0"/>
                        </a:rPr>
                        <a:t>কেন্দ্রীয় ঈদগা দরকার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Nikosh" panose="02000000000000000000" pitchFamily="2" charset="0"/>
                        <a:ea typeface="+mn-ea"/>
                        <a:cs typeface="Nikosh" panose="02000000000000000000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90013">
                <a:tc>
                  <a:txBody>
                    <a:bodyPr/>
                    <a:lstStyle/>
                    <a:p>
                      <a:pPr marL="285750" marR="0" indent="-28575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528320" algn="l"/>
                        </a:tabLst>
                      </a:pP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gwnjv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‡`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Rb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¨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Kg©ms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¯’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v‡bi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 </a:t>
                      </a:r>
                      <a:r>
                        <a:rPr lang="en-US" sz="1600" b="0" kern="1200" dirty="0" err="1">
                          <a:solidFill>
                            <a:schemeClr val="dk1"/>
                          </a:solidFill>
                          <a:effectLst/>
                          <a:latin typeface="SutonnyMJ" pitchFamily="2" charset="0"/>
                          <a:ea typeface="+mn-ea"/>
                          <a:cs typeface="SutonnyMJ" pitchFamily="2" charset="0"/>
                        </a:rPr>
                        <a:t>Afve</a:t>
                      </a:r>
                      <a:endParaRPr lang="en-US" sz="1600" b="0" kern="1200" dirty="0">
                        <a:solidFill>
                          <a:schemeClr val="dk1"/>
                        </a:solidFill>
                        <a:effectLst/>
                        <a:latin typeface="SutonnyMJ" pitchFamily="2" charset="0"/>
                        <a:ea typeface="+mn-ea"/>
                        <a:cs typeface="SutonnyMJ" pitchFamily="2" charset="0"/>
                      </a:endParaRPr>
                    </a:p>
                  </a:txBody>
                  <a:tcPr marL="25928" marR="25928" marT="0" marB="0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7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44" y="1"/>
            <a:ext cx="5194156" cy="6862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6237" y="457200"/>
            <a:ext cx="35688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PRA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থেকে প্রাপ্ত তথ্য অনুযায়ী ইউনিয়নসমূহের সামগ্রিক চিত্র 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237" y="1676400"/>
            <a:ext cx="35688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সমস্যা বিশ্লেষণ ক্যাটাগরি</a:t>
            </a:r>
          </a:p>
          <a:p>
            <a:endParaRPr lang="bn-IN" sz="2400" b="1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অর্থনীতি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যাতায়াত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ভৌত অবকাঠামো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সামাজিক অবকাঠামো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পরিবেশগত বিষয়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হাইড্রোলজি </a:t>
            </a:r>
          </a:p>
        </p:txBody>
      </p:sp>
    </p:spTree>
    <p:extLst>
      <p:ext uri="{BB962C8B-B14F-4D97-AF65-F5344CB8AC3E}">
        <p14:creationId xmlns:p14="http://schemas.microsoft.com/office/powerpoint/2010/main" val="42430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" y="1066777"/>
            <a:ext cx="46863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latin typeface="NikoshBAN" pitchFamily="2" charset="0"/>
                <a:cs typeface="NikoshBAN" pitchFamily="2" charset="0"/>
              </a:rPr>
              <a:t> </a:t>
            </a:r>
            <a:r>
              <a:rPr lang="de-DE" sz="2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মীরসরাই  উপজেলা</a:t>
            </a: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de-DE" sz="2000" dirty="0">
                <a:latin typeface="Nikosh" panose="02000000000000000000" pitchFamily="2" charset="0"/>
                <a:cs typeface="Nikosh" panose="02000000000000000000" pitchFamily="2" charset="0"/>
              </a:rPr>
              <a:t>১</a:t>
            </a:r>
            <a:r>
              <a:rPr lang="en-US" sz="2000" dirty="0">
                <a:latin typeface="SutonnyMJ" pitchFamily="2" charset="0"/>
                <a:cs typeface="Nikosh" panose="02000000000000000000" pitchFamily="2" charset="0"/>
              </a:rPr>
              <a:t>6 </a:t>
            </a:r>
            <a:r>
              <a:rPr lang="de-DE" sz="2000" dirty="0">
                <a:latin typeface="NikoshBAN" pitchFamily="2" charset="0"/>
                <a:cs typeface="NikoshBAN" pitchFamily="2" charset="0"/>
              </a:rPr>
              <a:t>ইউনিয়ন</a:t>
            </a: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de-DE" sz="2000" dirty="0">
                <a:latin typeface="SutonnyMJ" pitchFamily="2" charset="0"/>
                <a:cs typeface="SutonnyMJ" pitchFamily="2" charset="0"/>
              </a:rPr>
              <a:t>02</a:t>
            </a:r>
            <a:r>
              <a:rPr lang="de-DE" sz="2000" dirty="0">
                <a:latin typeface="NikoshBAN" pitchFamily="2" charset="0"/>
                <a:cs typeface="NikoshBAN" pitchFamily="2" charset="0"/>
              </a:rPr>
              <a:t> পৌরসভা</a:t>
            </a: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NikoshBAN" pitchFamily="2" charset="0"/>
                <a:cs typeface="NikoshBAN" pitchFamily="2" charset="0"/>
              </a:rPr>
              <a:t> আয়তন </a:t>
            </a:r>
            <a:r>
              <a:rPr lang="de-DE" sz="2000" dirty="0">
                <a:latin typeface="SutonnyMJ" pitchFamily="2" charset="0"/>
                <a:cs typeface="SutonnyMJ" pitchFamily="2" charset="0"/>
              </a:rPr>
              <a:t>482.88</a:t>
            </a:r>
            <a:r>
              <a:rPr lang="de-DE" sz="2000" dirty="0">
                <a:latin typeface="NikoshBAN" pitchFamily="2" charset="0"/>
                <a:cs typeface="NikoshBAN" pitchFamily="2" charset="0"/>
              </a:rPr>
              <a:t> বর্গকিলোমিটার</a:t>
            </a:r>
          </a:p>
          <a:p>
            <a:pPr lvl="1"/>
            <a:r>
              <a:rPr lang="de-DE" sz="2000" dirty="0">
                <a:latin typeface="NikoshBAN" pitchFamily="2" charset="0"/>
                <a:cs typeface="NikoshBAN" pitchFamily="2" charset="0"/>
              </a:rPr>
              <a:t>   (বিবিএস, </a:t>
            </a:r>
            <a:r>
              <a:rPr lang="de-DE" sz="2000" dirty="0">
                <a:latin typeface="SutonnyMJ" pitchFamily="2" charset="0"/>
                <a:cs typeface="SutonnyMJ" pitchFamily="2" charset="0"/>
              </a:rPr>
              <a:t>2011</a:t>
            </a:r>
            <a:r>
              <a:rPr lang="de-DE" sz="2000" dirty="0">
                <a:latin typeface="NikoshBAN" pitchFamily="2" charset="0"/>
                <a:cs typeface="NikoshBAN" pitchFamily="2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628" y="381000"/>
            <a:ext cx="297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 এলাকা </a:t>
            </a:r>
            <a:r>
              <a:rPr lang="en-US" sz="2800" b="1" dirty="0" err="1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পরিচিতি</a:t>
            </a:r>
            <a:r>
              <a:rPr lang="en-US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2</a:t>
            </a:fld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6096"/>
            <a:ext cx="5410200" cy="67956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28" y="2993577"/>
            <a:ext cx="2976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প্রকল্পের লক্ষ্য ও উদ্দেশ্য </a:t>
            </a:r>
            <a:endParaRPr lang="en-US" sz="2800" b="1" dirty="0">
              <a:solidFill>
                <a:srgbClr val="FF00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16" y="3733800"/>
            <a:ext cx="358597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e-DE" sz="2400" dirty="0">
                <a:latin typeface="SutonnyMJ" pitchFamily="2" charset="0"/>
                <a:cs typeface="SutonnyMJ" pitchFamily="2" charset="0"/>
              </a:rPr>
              <a:t>1)  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অর্থনৈতিক জোন কেন্দ্র করে </a:t>
            </a:r>
            <a:r>
              <a:rPr lang="as-IN" sz="2400" dirty="0">
                <a:latin typeface="Nikosh" panose="02000000000000000000" pitchFamily="2" charset="0"/>
                <a:cs typeface="Nikosh" panose="02000000000000000000" pitchFamily="2" charset="0"/>
              </a:rPr>
              <a:t>ই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কোসেনসিটিভ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, </a:t>
            </a:r>
            <a:r>
              <a:rPr lang="en-US" sz="2400" dirty="0" err="1">
                <a:latin typeface="Nikosh" panose="02000000000000000000" pitchFamily="2" charset="0"/>
                <a:cs typeface="Nikosh" panose="02000000000000000000" pitchFamily="2" charset="0"/>
              </a:rPr>
              <a:t>গ্রীণ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 টাউনসীপ</a:t>
            </a:r>
          </a:p>
          <a:p>
            <a:pPr marL="342900" indent="-342900"/>
            <a:r>
              <a:rPr lang="de-DE" sz="2400" dirty="0">
                <a:latin typeface="SutonnyMJ" pitchFamily="2" charset="0"/>
                <a:cs typeface="SutonnyMJ" pitchFamily="2" charset="0"/>
              </a:rPr>
              <a:t>2)  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পর্যটন শিল্পের বিকাশ </a:t>
            </a:r>
          </a:p>
          <a:p>
            <a:pPr marL="342900" indent="-342900"/>
            <a:r>
              <a:rPr lang="de-DE" sz="2400" dirty="0">
                <a:latin typeface="SutonnyMJ" pitchFamily="2" charset="0"/>
                <a:cs typeface="SutonnyMJ" pitchFamily="2" charset="0"/>
              </a:rPr>
              <a:t>3)  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কৃষি জমি সংরক্ষণ</a:t>
            </a:r>
          </a:p>
          <a:p>
            <a:pPr marL="342900" indent="-342900"/>
            <a:r>
              <a:rPr lang="de-DE" sz="2400" dirty="0">
                <a:latin typeface="SutonnyMJ" pitchFamily="2" charset="0"/>
                <a:cs typeface="SutonnyMJ" pitchFamily="2" charset="0"/>
              </a:rPr>
              <a:t>4)   </a:t>
            </a:r>
            <a:r>
              <a:rPr lang="de-DE" sz="2400" dirty="0">
                <a:latin typeface="Nikosh" panose="02000000000000000000" pitchFamily="2" charset="0"/>
                <a:cs typeface="Nikosh" panose="02000000000000000000" pitchFamily="2" charset="0"/>
              </a:rPr>
              <a:t>দুর্যোগ ঝুঁকি হ্রাস</a:t>
            </a:r>
            <a:endParaRPr lang="en-US" sz="2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324100" y="2514600"/>
            <a:ext cx="4495800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4800" b="1" dirty="0">
                <a:latin typeface="Nikosh" panose="02000000000000000000" pitchFamily="2" charset="0"/>
                <a:cs typeface="Nikosh" panose="02000000000000000000" pitchFamily="2" charset="0"/>
              </a:rPr>
              <a:t>আর্থ - সামাজিক জরিপ </a:t>
            </a:r>
            <a:endParaRPr lang="en-US" sz="48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36743" cy="5518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34" y="2743200"/>
            <a:ext cx="2637716" cy="346414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019332" y="838200"/>
            <a:ext cx="3105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400" b="1" dirty="0">
                <a:solidFill>
                  <a:srgbClr val="FF00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ডিজিটাল পদ্ধতিতে তথ্য সংগ্রহ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3092" y="1952655"/>
            <a:ext cx="23622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000" b="1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১৩৫৩</a:t>
            </a:r>
            <a:r>
              <a:rPr lang="bn-IN" sz="2000" dirty="0">
                <a:solidFill>
                  <a:srgbClr val="FFFF0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টি পরিবারের তথ্য সংগৃহীত হয়েছে। </a:t>
            </a:r>
            <a:endParaRPr lang="en-US" sz="2000" dirty="0">
              <a:solidFill>
                <a:srgbClr val="FFFF0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57350" y="0"/>
            <a:ext cx="582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600" b="1" dirty="0">
                <a:latin typeface="Nikosh" panose="02000000000000000000" pitchFamily="2" charset="0"/>
                <a:cs typeface="Nikosh" panose="02000000000000000000" pitchFamily="2" charset="0"/>
              </a:rPr>
              <a:t>আর্থ - সামাজিক জরিপ </a:t>
            </a:r>
            <a:endParaRPr lang="en-US" sz="36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7" r="84249" b="91573"/>
          <a:stretch/>
        </p:blipFill>
        <p:spPr>
          <a:xfrm>
            <a:off x="-1" y="323165"/>
            <a:ext cx="1689387" cy="46321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683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5600" y="25908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b="1" dirty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পরিবেশঃ উদ্ভিদ ও প্রাণী </a:t>
            </a:r>
            <a:endParaRPr lang="en-US" sz="40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8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/>
          <a:p>
            <a:fld id="{136BD607-7A0F-449A-8477-66CC94FCDEF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9050"/>
            <a:ext cx="4343400" cy="2114550"/>
          </a:xfrm>
          <a:prstGeom prst="rect">
            <a:avLst/>
          </a:prstGeom>
        </p:spPr>
      </p:pic>
      <p:pic>
        <p:nvPicPr>
          <p:cNvPr id="5" name="Picture 4" descr="Macintosh HD:Users:MKHasan:Documents:Photo:Field Trips:Selecetd photo_Mirsarai:IMG_141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7" y="2244872"/>
            <a:ext cx="4343400" cy="170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MKHasan:Documents:Photo:Field Trips:Selecetd photo_Mirsarai:IMG_20180126_08215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02" y="3902075"/>
            <a:ext cx="19050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933949" y="4781467"/>
            <a:ext cx="1905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bn-IN" sz="2800" b="1" dirty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চিত্রা হরিণের বসতি পরিবর্তন</a:t>
            </a:r>
            <a:endParaRPr lang="en-US" sz="32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178" y="38100"/>
            <a:ext cx="4589769" cy="6553196"/>
            <a:chOff x="4040007" y="9525"/>
            <a:chExt cx="4589769" cy="6553196"/>
          </a:xfrm>
        </p:grpSpPr>
        <p:grpSp>
          <p:nvGrpSpPr>
            <p:cNvPr id="20" name="Group 19"/>
            <p:cNvGrpSpPr/>
            <p:nvPr/>
          </p:nvGrpSpPr>
          <p:grpSpPr>
            <a:xfrm>
              <a:off x="4040007" y="9525"/>
              <a:ext cx="4589769" cy="6553196"/>
              <a:chOff x="-382203" y="24256"/>
              <a:chExt cx="4848301" cy="685800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203" y="24256"/>
                <a:ext cx="4848301" cy="6858000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382203" y="130314"/>
                <a:ext cx="2777778" cy="740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Critical Wild Life Habitat in </a:t>
                </a:r>
                <a:r>
                  <a:rPr lang="en-US" sz="2000" b="1" dirty="0" err="1"/>
                  <a:t>Mirsharai</a:t>
                </a:r>
                <a:r>
                  <a:rPr lang="en-US" sz="2000" b="1" dirty="0"/>
                  <a:t> </a:t>
                </a:r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5163829" y="4538192"/>
              <a:ext cx="1616149" cy="1541721"/>
            </a:xfrm>
            <a:custGeom>
              <a:avLst/>
              <a:gdLst>
                <a:gd name="connsiteX0" fmla="*/ 1414130 w 1616149"/>
                <a:gd name="connsiteY0" fmla="*/ 1541721 h 1541721"/>
                <a:gd name="connsiteX1" fmla="*/ 1212111 w 1616149"/>
                <a:gd name="connsiteY1" fmla="*/ 1360968 h 1541721"/>
                <a:gd name="connsiteX2" fmla="*/ 935665 w 1616149"/>
                <a:gd name="connsiteY2" fmla="*/ 1190847 h 1541721"/>
                <a:gd name="connsiteX3" fmla="*/ 606056 w 1616149"/>
                <a:gd name="connsiteY3" fmla="*/ 1041991 h 1541721"/>
                <a:gd name="connsiteX4" fmla="*/ 425302 w 1616149"/>
                <a:gd name="connsiteY4" fmla="*/ 925033 h 1541721"/>
                <a:gd name="connsiteX5" fmla="*/ 372139 w 1616149"/>
                <a:gd name="connsiteY5" fmla="*/ 882503 h 1541721"/>
                <a:gd name="connsiteX6" fmla="*/ 265814 w 1616149"/>
                <a:gd name="connsiteY6" fmla="*/ 797442 h 1541721"/>
                <a:gd name="connsiteX7" fmla="*/ 170121 w 1616149"/>
                <a:gd name="connsiteY7" fmla="*/ 669852 h 1541721"/>
                <a:gd name="connsiteX8" fmla="*/ 159488 w 1616149"/>
                <a:gd name="connsiteY8" fmla="*/ 489098 h 1541721"/>
                <a:gd name="connsiteX9" fmla="*/ 116958 w 1616149"/>
                <a:gd name="connsiteY9" fmla="*/ 382773 h 1541721"/>
                <a:gd name="connsiteX10" fmla="*/ 63795 w 1616149"/>
                <a:gd name="connsiteY10" fmla="*/ 233917 h 1541721"/>
                <a:gd name="connsiteX11" fmla="*/ 0 w 1616149"/>
                <a:gd name="connsiteY11" fmla="*/ 85061 h 1541721"/>
                <a:gd name="connsiteX12" fmla="*/ 10632 w 1616149"/>
                <a:gd name="connsiteY12" fmla="*/ 21266 h 1541721"/>
                <a:gd name="connsiteX13" fmla="*/ 74428 w 1616149"/>
                <a:gd name="connsiteY13" fmla="*/ 0 h 1541721"/>
                <a:gd name="connsiteX14" fmla="*/ 74428 w 1616149"/>
                <a:gd name="connsiteY14" fmla="*/ 0 h 1541721"/>
                <a:gd name="connsiteX15" fmla="*/ 223284 w 1616149"/>
                <a:gd name="connsiteY15" fmla="*/ 85061 h 1541721"/>
                <a:gd name="connsiteX16" fmla="*/ 393404 w 1616149"/>
                <a:gd name="connsiteY16" fmla="*/ 255182 h 1541721"/>
                <a:gd name="connsiteX17" fmla="*/ 542260 w 1616149"/>
                <a:gd name="connsiteY17" fmla="*/ 382773 h 1541721"/>
                <a:gd name="connsiteX18" fmla="*/ 637953 w 1616149"/>
                <a:gd name="connsiteY18" fmla="*/ 435935 h 1541721"/>
                <a:gd name="connsiteX19" fmla="*/ 659218 w 1616149"/>
                <a:gd name="connsiteY19" fmla="*/ 520996 h 1541721"/>
                <a:gd name="connsiteX20" fmla="*/ 733646 w 1616149"/>
                <a:gd name="connsiteY20" fmla="*/ 606056 h 1541721"/>
                <a:gd name="connsiteX21" fmla="*/ 925032 w 1616149"/>
                <a:gd name="connsiteY21" fmla="*/ 733647 h 1541721"/>
                <a:gd name="connsiteX22" fmla="*/ 1052623 w 1616149"/>
                <a:gd name="connsiteY22" fmla="*/ 818707 h 1541721"/>
                <a:gd name="connsiteX23" fmla="*/ 1244009 w 1616149"/>
                <a:gd name="connsiteY23" fmla="*/ 978196 h 1541721"/>
                <a:gd name="connsiteX24" fmla="*/ 1360967 w 1616149"/>
                <a:gd name="connsiteY24" fmla="*/ 1127052 h 1541721"/>
                <a:gd name="connsiteX25" fmla="*/ 1552353 w 1616149"/>
                <a:gd name="connsiteY25" fmla="*/ 1360968 h 1541721"/>
                <a:gd name="connsiteX26" fmla="*/ 1616149 w 1616149"/>
                <a:gd name="connsiteY26" fmla="*/ 1446028 h 1541721"/>
                <a:gd name="connsiteX27" fmla="*/ 1605516 w 1616149"/>
                <a:gd name="connsiteY27" fmla="*/ 1499191 h 1541721"/>
                <a:gd name="connsiteX28" fmla="*/ 1414130 w 1616149"/>
                <a:gd name="connsiteY28" fmla="*/ 1541721 h 154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16149" h="1541721">
                  <a:moveTo>
                    <a:pt x="1414130" y="1541721"/>
                  </a:moveTo>
                  <a:lnTo>
                    <a:pt x="1212111" y="1360968"/>
                  </a:lnTo>
                  <a:lnTo>
                    <a:pt x="935665" y="1190847"/>
                  </a:lnTo>
                  <a:lnTo>
                    <a:pt x="606056" y="1041991"/>
                  </a:lnTo>
                  <a:lnTo>
                    <a:pt x="425302" y="925033"/>
                  </a:lnTo>
                  <a:lnTo>
                    <a:pt x="372139" y="882503"/>
                  </a:lnTo>
                  <a:lnTo>
                    <a:pt x="265814" y="797442"/>
                  </a:lnTo>
                  <a:lnTo>
                    <a:pt x="170121" y="669852"/>
                  </a:lnTo>
                  <a:lnTo>
                    <a:pt x="159488" y="489098"/>
                  </a:lnTo>
                  <a:lnTo>
                    <a:pt x="116958" y="382773"/>
                  </a:lnTo>
                  <a:lnTo>
                    <a:pt x="63795" y="233917"/>
                  </a:lnTo>
                  <a:lnTo>
                    <a:pt x="0" y="85061"/>
                  </a:lnTo>
                  <a:lnTo>
                    <a:pt x="10632" y="21266"/>
                  </a:lnTo>
                  <a:lnTo>
                    <a:pt x="74428" y="0"/>
                  </a:lnTo>
                  <a:lnTo>
                    <a:pt x="74428" y="0"/>
                  </a:lnTo>
                  <a:lnTo>
                    <a:pt x="223284" y="85061"/>
                  </a:lnTo>
                  <a:lnTo>
                    <a:pt x="393404" y="255182"/>
                  </a:lnTo>
                  <a:lnTo>
                    <a:pt x="542260" y="382773"/>
                  </a:lnTo>
                  <a:lnTo>
                    <a:pt x="637953" y="435935"/>
                  </a:lnTo>
                  <a:lnTo>
                    <a:pt x="659218" y="520996"/>
                  </a:lnTo>
                  <a:lnTo>
                    <a:pt x="733646" y="606056"/>
                  </a:lnTo>
                  <a:lnTo>
                    <a:pt x="925032" y="733647"/>
                  </a:lnTo>
                  <a:lnTo>
                    <a:pt x="1052623" y="818707"/>
                  </a:lnTo>
                  <a:lnTo>
                    <a:pt x="1244009" y="978196"/>
                  </a:lnTo>
                  <a:lnTo>
                    <a:pt x="1360967" y="1127052"/>
                  </a:lnTo>
                  <a:lnTo>
                    <a:pt x="1552353" y="1360968"/>
                  </a:lnTo>
                  <a:lnTo>
                    <a:pt x="1616149" y="1446028"/>
                  </a:lnTo>
                  <a:lnTo>
                    <a:pt x="1605516" y="1499191"/>
                  </a:lnTo>
                  <a:lnTo>
                    <a:pt x="1414130" y="1541721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827523" y="4419600"/>
            <a:ext cx="1071706" cy="103760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>
            <a:endCxn id="21" idx="15"/>
          </p:cNvCxnSpPr>
          <p:nvPr/>
        </p:nvCxnSpPr>
        <p:spPr>
          <a:xfrm flipH="1">
            <a:off x="1366284" y="1076325"/>
            <a:ext cx="3815316" cy="357550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1" idx="17"/>
          </p:cNvCxnSpPr>
          <p:nvPr/>
        </p:nvCxnSpPr>
        <p:spPr>
          <a:xfrm flipH="1">
            <a:off x="1685260" y="3505200"/>
            <a:ext cx="3248689" cy="144434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9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57150" y="1081087"/>
            <a:ext cx="8610600" cy="5410199"/>
          </a:xfrm>
        </p:spPr>
        <p:txBody>
          <a:bodyPr>
            <a:normAutofit/>
          </a:bodyPr>
          <a:lstStyle/>
          <a:p>
            <a:pPr marL="228600" indent="0" algn="just">
              <a:lnSpc>
                <a:spcPct val="120000"/>
              </a:lnSpc>
              <a:buNone/>
            </a:pPr>
            <a:r>
              <a:rPr lang="en-US" sz="2400" dirty="0" err="1">
                <a:latin typeface="NikoshBAN" pitchFamily="2" charset="0"/>
                <a:cs typeface="NikoshBAN" pitchFamily="2" charset="0"/>
              </a:rPr>
              <a:t>মীরসরাই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উপজেলা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মাস্টার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প্ল্যান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প্রণয়নে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/>
              <a:t>Facebook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/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বিশ্ববিদ্যালয়ে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অধ্যায়নরত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মীরসরাই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উপজেলার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ছাত্র-ছাত্রীদের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সংগঠন </a:t>
            </a:r>
            <a:r>
              <a:rPr lang="en-US" sz="2400" dirty="0"/>
              <a:t>USAM</a:t>
            </a:r>
            <a:r>
              <a:rPr lang="bn-IN" sz="2400" dirty="0">
                <a:latin typeface="NikoshBAN" pitchFamily="2" charset="0"/>
              </a:rPr>
              <a:t>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2400" dirty="0"/>
              <a:t> (University Students Association of </a:t>
            </a:r>
            <a:r>
              <a:rPr lang="en-US" sz="2400" dirty="0" err="1"/>
              <a:t>Mirsharai</a:t>
            </a:r>
            <a:r>
              <a:rPr lang="en-US" sz="2400" dirty="0"/>
              <a:t> Upazila)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সম্পৃক্ত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এ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ইনোভেশন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হিসাবে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অন্তর্ভূক্ত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রয়েছে</a:t>
            </a:r>
            <a:r>
              <a:rPr lang="bn-IN" sz="2400" dirty="0">
                <a:latin typeface="Nikosh" panose="02000000000000000000" pitchFamily="2" charset="0"/>
                <a:cs typeface="Nikosh" panose="02000000000000000000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458200" cy="762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উন্নয়ন পরিকল্পনায় </a:t>
            </a:r>
            <a:r>
              <a:rPr lang="en-US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Youth </a:t>
            </a:r>
            <a:r>
              <a:rPr lang="bn-IN" sz="3200" b="1" dirty="0">
                <a:solidFill>
                  <a:srgbClr val="002060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জনগোষ্ঠীকে সম্পৃক্তকরন </a:t>
            </a:r>
            <a:endParaRPr lang="en-US" sz="3200" b="1" dirty="0">
              <a:solidFill>
                <a:srgbClr val="002060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3276600"/>
            <a:ext cx="3902075" cy="2926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276600"/>
            <a:ext cx="39243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7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6200" y="152400"/>
            <a:ext cx="495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সার্ভে</a:t>
            </a:r>
            <a:r>
              <a:rPr lang="en-US" sz="3200" b="1" dirty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কার্যক্র</a:t>
            </a:r>
            <a:r>
              <a:rPr lang="bn-IN" sz="3200" b="1" dirty="0" smtClean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মের সার্বিক</a:t>
            </a:r>
            <a:r>
              <a:rPr lang="en-US" sz="3200" b="1" dirty="0" smtClean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অগ্রগতি</a:t>
            </a:r>
            <a:r>
              <a:rPr lang="bn-IN" sz="3200" b="1" dirty="0" smtClean="0">
                <a:solidFill>
                  <a:srgbClr val="2B3616"/>
                </a:solidFill>
                <a:latin typeface="Nikosh" panose="02000000000000000000" pitchFamily="2" charset="0"/>
                <a:cs typeface="Nikosh" panose="02000000000000000000" pitchFamily="2" charset="0"/>
              </a:rPr>
              <a:t>ঃ</a:t>
            </a:r>
            <a:endParaRPr lang="en-US" sz="3200" b="1" dirty="0">
              <a:solidFill>
                <a:srgbClr val="2B3616"/>
              </a:solidFill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5900" y="1717064"/>
            <a:ext cx="3368243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1400" dirty="0">
                <a:latin typeface="Nikosh" panose="02000000000000000000" pitchFamily="2" charset="0"/>
                <a:cs typeface="Nikosh" panose="02000000000000000000" pitchFamily="2" charset="0"/>
              </a:rPr>
              <a:t>০২টি পৌরসভা এবং ০৬টি ইউনিয়ন এর জরিপ সম্পন্ন হয়েছে।  </a:t>
            </a:r>
            <a:r>
              <a:rPr lang="bn-IN" sz="1400" dirty="0" smtClean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endParaRPr lang="en-US" sz="14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372782"/>
            <a:ext cx="3380943" cy="6524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spcAft>
                <a:spcPts val="600"/>
              </a:spcAft>
              <a:defRPr sz="1400">
                <a:latin typeface="NikoshBAN" pitchFamily="2" charset="0"/>
                <a:cs typeface="NikoshBAN" pitchFamily="2" charset="0"/>
              </a:defRPr>
            </a:lvl1pPr>
          </a:lstStyle>
          <a:p>
            <a:r>
              <a:rPr lang="bn-IN" dirty="0"/>
              <a:t>জরিপ কার্যক্রম সম্পন্ন হয়েছে। মোট ১৩৫৩টি পরিবার হতে আর্থ সামাজিক তথ্য সংগৃহীত হয়েছে।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3200" y="3243255"/>
            <a:ext cx="3380943" cy="3724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spcAft>
                <a:spcPts val="600"/>
              </a:spcAft>
              <a:defRPr sz="1400">
                <a:latin typeface="NikoshBAN" pitchFamily="2" charset="0"/>
                <a:cs typeface="NikoshBAN" pitchFamily="2" charset="0"/>
              </a:defRPr>
            </a:lvl1pPr>
          </a:lstStyle>
          <a:p>
            <a:r>
              <a:rPr lang="bn-IN" dirty="0"/>
              <a:t>জরিপ কার্যক্রম সম্পন্ন হয়েছে।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17800" y="1077790"/>
            <a:ext cx="3406343" cy="3724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400" dirty="0">
                <a:latin typeface="NikoshBAN" pitchFamily="2" charset="0"/>
                <a:ea typeface="Times New Roman"/>
                <a:cs typeface="NikoshBAN" pitchFamily="2" charset="0"/>
              </a:rPr>
              <a:t>৪৫টি পিআরএ সম্পন্ন হয়েছে। অবশিষ্ট রয়েছে ০৫টি পিআরএ    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5900" y="3978748"/>
            <a:ext cx="3368243" cy="3724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spcAft>
                <a:spcPts val="600"/>
              </a:spcAft>
              <a:defRPr sz="1400">
                <a:latin typeface="NikoshBAN" pitchFamily="2" charset="0"/>
                <a:cs typeface="NikoshBAN" pitchFamily="2" charset="0"/>
              </a:defRPr>
            </a:lvl1pPr>
          </a:lstStyle>
          <a:p>
            <a:r>
              <a:rPr lang="bn-IN" dirty="0"/>
              <a:t>জরিপ কার্যক্রম সম্পন্ন হয়েছে।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7" idx="1"/>
          </p:cNvCxnSpPr>
          <p:nvPr/>
        </p:nvCxnSpPr>
        <p:spPr>
          <a:xfrm flipV="1">
            <a:off x="2209800" y="2699025"/>
            <a:ext cx="533400" cy="1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4" idx="3"/>
            <a:endCxn id="16" idx="1"/>
          </p:cNvCxnSpPr>
          <p:nvPr/>
        </p:nvCxnSpPr>
        <p:spPr>
          <a:xfrm>
            <a:off x="2209800" y="4796739"/>
            <a:ext cx="546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5" idx="3"/>
            <a:endCxn id="9" idx="1"/>
          </p:cNvCxnSpPr>
          <p:nvPr/>
        </p:nvCxnSpPr>
        <p:spPr>
          <a:xfrm>
            <a:off x="2209800" y="1255531"/>
            <a:ext cx="508000" cy="8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55900" y="4610534"/>
            <a:ext cx="3368243" cy="3724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400" dirty="0">
                <a:latin typeface="NikoshBAN" pitchFamily="2" charset="0"/>
                <a:cs typeface="NikoshBAN" pitchFamily="2" charset="0"/>
              </a:rPr>
              <a:t>জরিপ কার্যক্রম সম্পন্ন 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0" idx="1"/>
          </p:cNvCxnSpPr>
          <p:nvPr/>
        </p:nvCxnSpPr>
        <p:spPr>
          <a:xfrm>
            <a:off x="2209800" y="4164953"/>
            <a:ext cx="546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8500" y="1824785"/>
            <a:ext cx="15240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sz="1400" dirty="0" err="1"/>
              <a:t>ফিজিক্যাল</a:t>
            </a:r>
            <a:r>
              <a:rPr lang="en-US" sz="1400" dirty="0"/>
              <a:t> </a:t>
            </a:r>
            <a:r>
              <a:rPr lang="en-US" sz="1400" dirty="0" err="1"/>
              <a:t>ফিচার</a:t>
            </a:r>
            <a:r>
              <a:rPr lang="en-US" sz="1400" dirty="0"/>
              <a:t> </a:t>
            </a:r>
            <a:r>
              <a:rPr lang="en-US" sz="1400" dirty="0" err="1"/>
              <a:t>জরিপ</a:t>
            </a:r>
            <a:r>
              <a:rPr lang="en-US" sz="1400" dirty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2505548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আর্থ-সামাজিক</a:t>
            </a:r>
            <a:r>
              <a:rPr lang="en-US" dirty="0"/>
              <a:t> জরিপ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" y="3271144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পরিবহন</a:t>
            </a:r>
            <a:r>
              <a:rPr lang="en-US" dirty="0"/>
              <a:t> জরিপ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5800" y="3995676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জিওলজিক্যাল</a:t>
            </a:r>
            <a:r>
              <a:rPr lang="en-US" dirty="0"/>
              <a:t> জরিপ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800" y="4504351"/>
            <a:ext cx="1524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হা</a:t>
            </a:r>
            <a:r>
              <a:rPr lang="as-IN" dirty="0"/>
              <a:t>ই</a:t>
            </a:r>
            <a:r>
              <a:rPr lang="en-US" dirty="0" err="1"/>
              <a:t>ড্রোলজিক্যাল</a:t>
            </a:r>
            <a:r>
              <a:rPr lang="en-US" dirty="0"/>
              <a:t> </a:t>
            </a:r>
            <a:r>
              <a:rPr lang="en-US" dirty="0" err="1"/>
              <a:t>জরিপ</a:t>
            </a:r>
            <a:r>
              <a:rPr lang="en-US" dirty="0"/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6308" y="1086254"/>
            <a:ext cx="152349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পিআরএ </a:t>
            </a:r>
          </a:p>
        </p:txBody>
      </p:sp>
      <p:cxnSp>
        <p:nvCxnSpPr>
          <p:cNvPr id="26" name="Straight Arrow Connector 25"/>
          <p:cNvCxnSpPr>
            <a:stCxn id="22" idx="3"/>
            <a:endCxn id="8" idx="1"/>
          </p:cNvCxnSpPr>
          <p:nvPr/>
        </p:nvCxnSpPr>
        <p:spPr>
          <a:xfrm flipV="1">
            <a:off x="2209800" y="3429460"/>
            <a:ext cx="533400" cy="10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4" idx="1"/>
          </p:cNvCxnSpPr>
          <p:nvPr/>
        </p:nvCxnSpPr>
        <p:spPr>
          <a:xfrm flipV="1">
            <a:off x="2222500" y="1978674"/>
            <a:ext cx="533400" cy="3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1" idx="3"/>
            <a:endCxn id="30" idx="1"/>
          </p:cNvCxnSpPr>
          <p:nvPr/>
        </p:nvCxnSpPr>
        <p:spPr>
          <a:xfrm flipV="1">
            <a:off x="2209800" y="5494893"/>
            <a:ext cx="546100" cy="29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55900" y="5308688"/>
            <a:ext cx="3368243" cy="3724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400" dirty="0">
                <a:latin typeface="NikoshBAN" pitchFamily="2" charset="0"/>
                <a:cs typeface="NikoshBAN" pitchFamily="2" charset="0"/>
              </a:rPr>
              <a:t>জরিপ কার্যক্রম সম্পন্ন 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5800" y="5328522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bn-IN" dirty="0"/>
              <a:t>উদ্ভিদ প্রাণীকুল জরিপ 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469584" y="5303159"/>
            <a:ext cx="2060142" cy="3724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1400" dirty="0" err="1" smtClean="0">
                <a:latin typeface="NikoshBAN" pitchFamily="2" charset="0"/>
                <a:cs typeface="NikoshBAN" pitchFamily="2" charset="0"/>
              </a:rPr>
              <a:t>চূড়ান্ত</a:t>
            </a:r>
            <a:r>
              <a:rPr lang="bn-IN" sz="1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1400" dirty="0">
                <a:latin typeface="NikoshBAN" pitchFamily="2" charset="0"/>
                <a:cs typeface="NikoshBAN" pitchFamily="2" charset="0"/>
              </a:rPr>
              <a:t>সার্ভে রিপোর্ট প্রণয়ন 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54344" y="4588354"/>
            <a:ext cx="2060142" cy="3724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400" dirty="0">
                <a:latin typeface="NikoshBAN" pitchFamily="2" charset="0"/>
                <a:cs typeface="NikoshBAN" pitchFamily="2" charset="0"/>
              </a:rPr>
              <a:t>খসড়া সার্ভে রিপোর্ট প্রণয়ন 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54344" y="3978748"/>
            <a:ext cx="2060142" cy="3724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400" dirty="0">
                <a:latin typeface="NikoshBAN" pitchFamily="2" charset="0"/>
                <a:cs typeface="NikoshBAN" pitchFamily="2" charset="0"/>
              </a:rPr>
              <a:t>খসড়া সার্ভে রিপোর্ট প্রণয়ন 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54344" y="3254216"/>
            <a:ext cx="2060142" cy="3724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1400" dirty="0" err="1">
                <a:latin typeface="NikoshBAN" pitchFamily="2" charset="0"/>
                <a:cs typeface="NikoshBAN" pitchFamily="2" charset="0"/>
              </a:rPr>
              <a:t>চূড়ান্ত</a:t>
            </a:r>
            <a:r>
              <a:rPr lang="bn-IN" sz="1400" dirty="0">
                <a:latin typeface="NikoshBAN" pitchFamily="2" charset="0"/>
                <a:cs typeface="NikoshBAN" pitchFamily="2" charset="0"/>
              </a:rPr>
              <a:t> সার্ভে রিপোর্ট প্রণয়ন </a:t>
            </a:r>
            <a:r>
              <a:rPr lang="bn-IN" sz="1400" dirty="0" smtClean="0">
                <a:latin typeface="NikoshBAN" pitchFamily="2" charset="0"/>
                <a:cs typeface="NikoshBAN" pitchFamily="2" charset="0"/>
              </a:rPr>
              <a:t>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54344" y="2512820"/>
            <a:ext cx="2060142" cy="3724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400" dirty="0">
                <a:latin typeface="NikoshBAN" pitchFamily="2" charset="0"/>
                <a:cs typeface="NikoshBAN" pitchFamily="2" charset="0"/>
              </a:rPr>
              <a:t>খসড়া সার্ভে রিপোর্ট প্রণয়ন 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41641" y="1794789"/>
            <a:ext cx="2072844" cy="3724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400" dirty="0">
                <a:latin typeface="NikoshBAN" pitchFamily="2" charset="0"/>
                <a:cs typeface="NikoshBAN" pitchFamily="2" charset="0"/>
              </a:rPr>
              <a:t>খসড়া সার্ভে রিপোর্ট প্রণয়ন 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25768" y="1077790"/>
            <a:ext cx="2088717" cy="3724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400" dirty="0">
                <a:latin typeface="NikoshBAN" pitchFamily="2" charset="0"/>
                <a:cs typeface="NikoshBAN" pitchFamily="2" charset="0"/>
              </a:rPr>
              <a:t>খসড়া রিপোর্ট প্রণয়ন </a:t>
            </a:r>
            <a:r>
              <a:rPr lang="bn-IN" sz="1400" dirty="0" smtClean="0">
                <a:latin typeface="NikoshBAN" pitchFamily="2" charset="0"/>
                <a:cs typeface="NikoshBAN" pitchFamily="2" charset="0"/>
              </a:rPr>
              <a:t>হয়েছে।</a:t>
            </a:r>
            <a:endParaRPr lang="en-US" sz="14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cxnSp>
        <p:nvCxnSpPr>
          <p:cNvPr id="38" name="Straight Arrow Connector 37"/>
          <p:cNvCxnSpPr>
            <a:endCxn id="37" idx="1"/>
          </p:cNvCxnSpPr>
          <p:nvPr/>
        </p:nvCxnSpPr>
        <p:spPr>
          <a:xfrm>
            <a:off x="6124143" y="1258182"/>
            <a:ext cx="301625" cy="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152717" y="2032249"/>
            <a:ext cx="301625" cy="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089216" y="2693933"/>
            <a:ext cx="301625" cy="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111443" y="3455393"/>
            <a:ext cx="301625" cy="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140016" y="4153582"/>
            <a:ext cx="301625" cy="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151128" y="4788703"/>
            <a:ext cx="301625" cy="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140014" y="5494893"/>
            <a:ext cx="301625" cy="5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2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766763"/>
            <a:ext cx="394335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433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800100"/>
            <a:ext cx="39243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947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790575"/>
            <a:ext cx="389572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881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4000" y="26670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2438400"/>
            <a:ext cx="6477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sz="54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স্ট্রাকচার প্ল্যান প্রিপারেশন</a:t>
            </a:r>
            <a:endParaRPr lang="en-US" sz="5400" b="1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8900" y="152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Nikosh" panose="02000000000000000000" pitchFamily="2" charset="0"/>
                <a:cs typeface="Nikosh" panose="02000000000000000000" pitchFamily="2" charset="0"/>
              </a:rPr>
              <a:t>পরিকল্পনা</a:t>
            </a:r>
            <a:r>
              <a:rPr lang="en-US" sz="2800" b="1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800" b="1" dirty="0">
                <a:latin typeface="Nikosh" panose="02000000000000000000" pitchFamily="2" charset="0"/>
                <a:cs typeface="Nikosh" panose="02000000000000000000" pitchFamily="2" charset="0"/>
              </a:rPr>
              <a:t>প্রণয়ন কার্যক্রম </a:t>
            </a:r>
            <a:endParaRPr lang="en-US" sz="28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1833916"/>
            <a:ext cx="3797300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>
                <a:latin typeface="NikoshBAN" pitchFamily="2" charset="0"/>
                <a:cs typeface="NikoshBAN" pitchFamily="2" charset="0"/>
              </a:rPr>
              <a:t>বসতি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গ্রাম,স্কুল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নদী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, খাল, সড়ক,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বাজার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as-IN" sz="1200" dirty="0">
                <a:latin typeface="NikoshBAN" pitchFamily="2" charset="0"/>
                <a:cs typeface="NikoshBAN" pitchFamily="2" charset="0"/>
              </a:rPr>
              <a:t>ই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ত্যাদি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লিপিবদ্ধ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6600" y="2286000"/>
            <a:ext cx="3810000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>
                <a:latin typeface="NikoshBAN" pitchFamily="2" charset="0"/>
                <a:cs typeface="NikoshBAN" pitchFamily="2" charset="0"/>
              </a:rPr>
              <a:t>পূর্বনির্ধারিত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প্রশ্নমালা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আর্থসামাজিক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জরিপ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ফলশ্রুতিতে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1200" dirty="0">
                <a:latin typeface="NikoshBAN" pitchFamily="2" charset="0"/>
                <a:cs typeface="NikoshBAN" pitchFamily="2" charset="0"/>
              </a:rPr>
              <a:t>খানা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পরিবারের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সদস্য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সংখ্যা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জীবনযাত্রার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ধরণ,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বাসস্থানের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ধরণ </a:t>
            </a:r>
            <a:r>
              <a:rPr lang="as-IN" sz="1200" dirty="0"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ই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ত্যাদির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চিত্র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পাওয়া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ea typeface="Times New Roman"/>
                <a:cs typeface="NikoshBAN" pitchFamily="2" charset="0"/>
              </a:rPr>
              <a:t>যায়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6600" y="3073670"/>
            <a:ext cx="3810000" cy="8125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জরীপকৃত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সড়ক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/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সংযোগের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একটি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সঠিক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চিত্র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পেতে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যান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চলাচলের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বিস্তারিত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হার ও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গতিবিধি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বিশ্লেষণ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করা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হয়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। এ</a:t>
            </a:r>
            <a:r>
              <a:rPr lang="as-IN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ই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নির্দিষ্ট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সড়কে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দিনের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যানবাহন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চলাচলের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হার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নির্ধারণে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সহায়তা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12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1092202"/>
            <a:ext cx="3797300" cy="5724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জনগণের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অংশগ্রহণমূলক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পদ্ধতির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মাধ্যমে প্রকল্প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এলাকার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সমস্যা ও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সমাধান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চিহ্নিতকরণ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,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গুণগত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ও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পরিমাণগত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তথ্য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।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4018141"/>
            <a:ext cx="3810000" cy="3323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1200" dirty="0">
                <a:latin typeface="NikoshBAN" pitchFamily="2" charset="0"/>
                <a:cs typeface="NikoshBAN" pitchFamily="2" charset="0"/>
              </a:rPr>
              <a:t>প্রকল্প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এলাকার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সাব-সয়েল</a:t>
            </a:r>
            <a:r>
              <a:rPr lang="en-US" sz="1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পরীক্ষা</a:t>
            </a:r>
            <a:endParaRPr lang="en-US" sz="1200" dirty="0">
              <a:solidFill>
                <a:schemeClr val="tx1"/>
              </a:solidFill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cxnSp>
        <p:nvCxnSpPr>
          <p:cNvPr id="37" name="Straight Arrow Connector 36"/>
          <p:cNvCxnSpPr>
            <a:stCxn id="34" idx="3"/>
            <a:endCxn id="12" idx="1"/>
          </p:cNvCxnSpPr>
          <p:nvPr/>
        </p:nvCxnSpPr>
        <p:spPr>
          <a:xfrm>
            <a:off x="2667000" y="2609166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0" idx="3"/>
            <a:endCxn id="20" idx="1"/>
          </p:cNvCxnSpPr>
          <p:nvPr/>
        </p:nvCxnSpPr>
        <p:spPr>
          <a:xfrm>
            <a:off x="2667000" y="4885630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1" idx="3"/>
            <a:endCxn id="16" idx="1"/>
          </p:cNvCxnSpPr>
          <p:nvPr/>
        </p:nvCxnSpPr>
        <p:spPr>
          <a:xfrm>
            <a:off x="2667000" y="1378434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76600" y="4719430"/>
            <a:ext cx="3810000" cy="3323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জলাবদ্ধতার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প্রকৃতি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নিরূপণের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ea typeface="Times New Roman"/>
                <a:cs typeface="NikoshBAN" pitchFamily="2" charset="0"/>
              </a:rPr>
              <a:t>জন্য</a:t>
            </a:r>
            <a:r>
              <a:rPr lang="en-US" sz="1200" dirty="0">
                <a:latin typeface="NikoshBAN" pitchFamily="2" charset="0"/>
                <a:ea typeface="Times New Roman"/>
                <a:cs typeface="NikoshBAN" pitchFamily="2" charset="0"/>
              </a:rPr>
              <a:t>  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হা</a:t>
            </a:r>
            <a:r>
              <a:rPr lang="as-IN" sz="1200" dirty="0">
                <a:latin typeface="NikoshBAN" pitchFamily="2" charset="0"/>
                <a:cs typeface="NikoshBAN" pitchFamily="2" charset="0"/>
              </a:rPr>
              <a:t>ই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ড্রোলজিক্যাল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ডাটা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dirty="0" err="1">
                <a:latin typeface="NikoshBAN" pitchFamily="2" charset="0"/>
                <a:cs typeface="NikoshBAN" pitchFamily="2" charset="0"/>
              </a:rPr>
              <a:t>প্রয়োজন</a:t>
            </a:r>
            <a:r>
              <a:rPr lang="en-US" sz="1200" dirty="0">
                <a:latin typeface="NikoshBAN" pitchFamily="2" charset="0"/>
                <a:cs typeface="NikoshBAN" pitchFamily="2" charset="0"/>
              </a:rPr>
              <a:t> </a:t>
            </a:r>
            <a:endParaRPr lang="en-US" sz="12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cxnSp>
        <p:nvCxnSpPr>
          <p:cNvPr id="26" name="Straight Arrow Connector 25"/>
          <p:cNvCxnSpPr>
            <a:stCxn id="38" idx="3"/>
            <a:endCxn id="17" idx="1"/>
          </p:cNvCxnSpPr>
          <p:nvPr/>
        </p:nvCxnSpPr>
        <p:spPr>
          <a:xfrm flipV="1">
            <a:off x="2667000" y="4184341"/>
            <a:ext cx="609600" cy="30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143000" y="1824772"/>
            <a:ext cx="15240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sz="1400" dirty="0" err="1"/>
              <a:t>ফিজিক্যাল</a:t>
            </a:r>
            <a:r>
              <a:rPr lang="en-US" sz="1400" dirty="0"/>
              <a:t> </a:t>
            </a:r>
            <a:r>
              <a:rPr lang="en-US" sz="1400" dirty="0" err="1"/>
              <a:t>ফিচার</a:t>
            </a:r>
            <a:r>
              <a:rPr lang="en-US" sz="1400" dirty="0"/>
              <a:t> </a:t>
            </a:r>
            <a:r>
              <a:rPr lang="en-US" sz="1400" dirty="0" err="1"/>
              <a:t>জরিপ</a:t>
            </a:r>
            <a:r>
              <a:rPr lang="en-US" sz="1400" dirty="0"/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43000" y="2439889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আর্থ-সামাজিক</a:t>
            </a:r>
            <a:r>
              <a:rPr lang="en-US" dirty="0"/>
              <a:t> জরিপ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43000" y="3310658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পরিবহন</a:t>
            </a:r>
            <a:r>
              <a:rPr lang="en-US" dirty="0"/>
              <a:t> জরিপ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43000" y="4018141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জিওলজিক্যাল</a:t>
            </a:r>
            <a:r>
              <a:rPr lang="en-US" dirty="0"/>
              <a:t> জরিপ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43000" y="4593242"/>
            <a:ext cx="152400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en-US" dirty="0" err="1"/>
              <a:t>হা</a:t>
            </a:r>
            <a:r>
              <a:rPr lang="as-IN" dirty="0"/>
              <a:t>ই</a:t>
            </a:r>
            <a:r>
              <a:rPr lang="en-US" dirty="0" err="1"/>
              <a:t>ড্রোলজিক্যাল</a:t>
            </a:r>
            <a:r>
              <a:rPr lang="en-US" dirty="0"/>
              <a:t> </a:t>
            </a:r>
            <a:r>
              <a:rPr lang="en-US" dirty="0" err="1"/>
              <a:t>জরিপ</a:t>
            </a:r>
            <a:r>
              <a:rPr lang="en-US" dirty="0"/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43000" y="1209157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Nikosh" panose="02000000000000000000" pitchFamily="2" charset="0"/>
                <a:cs typeface="Nikosh" panose="02000000000000000000" pitchFamily="2" charset="0"/>
              </a:rPr>
              <a:t>পিআরএ </a:t>
            </a:r>
          </a:p>
        </p:txBody>
      </p:sp>
      <p:sp>
        <p:nvSpPr>
          <p:cNvPr id="66" name="Pentagon 65"/>
          <p:cNvSpPr/>
          <p:nvPr/>
        </p:nvSpPr>
        <p:spPr>
          <a:xfrm>
            <a:off x="76200" y="2667000"/>
            <a:ext cx="990600" cy="685800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জরিপ</a:t>
            </a:r>
            <a:r>
              <a:rPr lang="en-US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3</a:t>
            </a:fld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52" name="Straight Arrow Connector 51"/>
          <p:cNvCxnSpPr>
            <a:stCxn id="36" idx="3"/>
            <a:endCxn id="13" idx="1"/>
          </p:cNvCxnSpPr>
          <p:nvPr/>
        </p:nvCxnSpPr>
        <p:spPr>
          <a:xfrm>
            <a:off x="2667000" y="3479935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Arrow 55"/>
          <p:cNvSpPr/>
          <p:nvPr/>
        </p:nvSpPr>
        <p:spPr>
          <a:xfrm>
            <a:off x="7162800" y="2717800"/>
            <a:ext cx="533400" cy="3810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696200" y="2413000"/>
            <a:ext cx="12954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endParaRPr lang="en-US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উপাত্ত</a:t>
            </a:r>
            <a:endParaRPr lang="en-US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endParaRPr lang="en-US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62" name="Straight Arrow Connector 61"/>
          <p:cNvCxnSpPr>
            <a:endCxn id="9" idx="1"/>
          </p:cNvCxnSpPr>
          <p:nvPr/>
        </p:nvCxnSpPr>
        <p:spPr>
          <a:xfrm flipV="1">
            <a:off x="2667000" y="1972416"/>
            <a:ext cx="609600" cy="139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3" idx="3"/>
            <a:endCxn id="42" idx="1"/>
          </p:cNvCxnSpPr>
          <p:nvPr/>
        </p:nvCxnSpPr>
        <p:spPr>
          <a:xfrm>
            <a:off x="2679192" y="5601326"/>
            <a:ext cx="5974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76600" y="5442051"/>
            <a:ext cx="3810000" cy="31854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bn-IN" sz="1200" dirty="0">
                <a:latin typeface="NikoshBAN" pitchFamily="2" charset="0"/>
                <a:ea typeface="Times New Roman"/>
                <a:cs typeface="NikoshBAN" pitchFamily="2" charset="0"/>
              </a:rPr>
              <a:t>পরিবেশ সম্পর্কে জানার জন্য উদ্ভিদ প্রাণীকুল জরিপ প্রয়োজন।  </a:t>
            </a:r>
            <a:endParaRPr lang="en-US" sz="1200" dirty="0">
              <a:latin typeface="NikoshBAN" pitchFamily="2" charset="0"/>
              <a:ea typeface="Times New Roman"/>
              <a:cs typeface="NikoshBAN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5192" y="5432049"/>
            <a:ext cx="15240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bn-IN" dirty="0"/>
              <a:t>উদ্ভিদ প্রাণীকুল জরিপ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2" y="990600"/>
            <a:ext cx="9016159" cy="5730876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9402" y="467380"/>
            <a:ext cx="495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bn-I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অর্থনৈতিক অঞ্চল </a:t>
            </a:r>
            <a:r>
              <a:rPr lang="bn-I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এবং </a:t>
            </a:r>
            <a:r>
              <a:rPr lang="bn-I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পর্যটন এলাকা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65" y="150339"/>
            <a:ext cx="2544528" cy="1183341"/>
          </a:xfrm>
          <a:prstGeom prst="rect">
            <a:avLst/>
          </a:prstGeom>
          <a:ln w="889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600200"/>
            <a:ext cx="1640540" cy="802341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3841" y="1600200"/>
            <a:ext cx="1900009" cy="1755648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ight Arrow 9"/>
          <p:cNvSpPr/>
          <p:nvPr/>
        </p:nvSpPr>
        <p:spPr>
          <a:xfrm>
            <a:off x="6210479" y="2556502"/>
            <a:ext cx="685441" cy="11277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339" y="3355848"/>
            <a:ext cx="1107140" cy="1476187"/>
          </a:xfrm>
          <a:prstGeom prst="rect">
            <a:avLst/>
          </a:prstGeom>
          <a:ln w="28575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217" y="4648200"/>
            <a:ext cx="1923752" cy="14428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Freeform 12"/>
          <p:cNvSpPr/>
          <p:nvPr/>
        </p:nvSpPr>
        <p:spPr>
          <a:xfrm>
            <a:off x="49402" y="1016690"/>
            <a:ext cx="4386263" cy="5667375"/>
          </a:xfrm>
          <a:custGeom>
            <a:avLst/>
            <a:gdLst>
              <a:gd name="connsiteX0" fmla="*/ 4300567 w 4300567"/>
              <a:gd name="connsiteY0" fmla="*/ 5629275 h 5629275"/>
              <a:gd name="connsiteX1" fmla="*/ 4300567 w 4300567"/>
              <a:gd name="connsiteY1" fmla="*/ 5629275 h 5629275"/>
              <a:gd name="connsiteX2" fmla="*/ 3786217 w 4300567"/>
              <a:gd name="connsiteY2" fmla="*/ 4772025 h 5629275"/>
              <a:gd name="connsiteX3" fmla="*/ 3043267 w 4300567"/>
              <a:gd name="connsiteY3" fmla="*/ 3700463 h 5629275"/>
              <a:gd name="connsiteX4" fmla="*/ 2486054 w 4300567"/>
              <a:gd name="connsiteY4" fmla="*/ 3100388 h 5629275"/>
              <a:gd name="connsiteX5" fmla="*/ 2357467 w 4300567"/>
              <a:gd name="connsiteY5" fmla="*/ 2986088 h 5629275"/>
              <a:gd name="connsiteX6" fmla="*/ 1885979 w 4300567"/>
              <a:gd name="connsiteY6" fmla="*/ 2528888 h 5629275"/>
              <a:gd name="connsiteX7" fmla="*/ 1443067 w 4300567"/>
              <a:gd name="connsiteY7" fmla="*/ 1943100 h 5629275"/>
              <a:gd name="connsiteX8" fmla="*/ 1300192 w 4300567"/>
              <a:gd name="connsiteY8" fmla="*/ 1628775 h 5629275"/>
              <a:gd name="connsiteX9" fmla="*/ 1100167 w 4300567"/>
              <a:gd name="connsiteY9" fmla="*/ 1185863 h 5629275"/>
              <a:gd name="connsiteX10" fmla="*/ 1014442 w 4300567"/>
              <a:gd name="connsiteY10" fmla="*/ 885825 h 5629275"/>
              <a:gd name="connsiteX11" fmla="*/ 1143029 w 4300567"/>
              <a:gd name="connsiteY11" fmla="*/ 514350 h 5629275"/>
              <a:gd name="connsiteX12" fmla="*/ 1228754 w 4300567"/>
              <a:gd name="connsiteY12" fmla="*/ 228600 h 5629275"/>
              <a:gd name="connsiteX13" fmla="*/ 1157317 w 4300567"/>
              <a:gd name="connsiteY13" fmla="*/ 42863 h 5629275"/>
              <a:gd name="connsiteX14" fmla="*/ 957292 w 4300567"/>
              <a:gd name="connsiteY14" fmla="*/ 0 h 5629275"/>
              <a:gd name="connsiteX15" fmla="*/ 500092 w 4300567"/>
              <a:gd name="connsiteY15" fmla="*/ 28575 h 5629275"/>
              <a:gd name="connsiteX16" fmla="*/ 228629 w 4300567"/>
              <a:gd name="connsiteY16" fmla="*/ 428625 h 5629275"/>
              <a:gd name="connsiteX17" fmla="*/ 128617 w 4300567"/>
              <a:gd name="connsiteY17" fmla="*/ 1000125 h 5629275"/>
              <a:gd name="connsiteX18" fmla="*/ 28604 w 4300567"/>
              <a:gd name="connsiteY18" fmla="*/ 1428750 h 5629275"/>
              <a:gd name="connsiteX19" fmla="*/ 29 w 4300567"/>
              <a:gd name="connsiteY19" fmla="*/ 1585913 h 5629275"/>
              <a:gd name="connsiteX20" fmla="*/ 85754 w 4300567"/>
              <a:gd name="connsiteY20" fmla="*/ 1700213 h 5629275"/>
              <a:gd name="connsiteX21" fmla="*/ 100042 w 4300567"/>
              <a:gd name="connsiteY21" fmla="*/ 2100263 h 5629275"/>
              <a:gd name="connsiteX22" fmla="*/ 157192 w 4300567"/>
              <a:gd name="connsiteY22" fmla="*/ 2328863 h 5629275"/>
              <a:gd name="connsiteX23" fmla="*/ 428654 w 4300567"/>
              <a:gd name="connsiteY23" fmla="*/ 2714625 h 5629275"/>
              <a:gd name="connsiteX24" fmla="*/ 1043017 w 4300567"/>
              <a:gd name="connsiteY24" fmla="*/ 3314700 h 5629275"/>
              <a:gd name="connsiteX25" fmla="*/ 1285904 w 4300567"/>
              <a:gd name="connsiteY25" fmla="*/ 3557588 h 5629275"/>
              <a:gd name="connsiteX26" fmla="*/ 1985992 w 4300567"/>
              <a:gd name="connsiteY26" fmla="*/ 4029075 h 5629275"/>
              <a:gd name="connsiteX27" fmla="*/ 2471767 w 4300567"/>
              <a:gd name="connsiteY27" fmla="*/ 4300538 h 5629275"/>
              <a:gd name="connsiteX28" fmla="*/ 2871817 w 4300567"/>
              <a:gd name="connsiteY28" fmla="*/ 4772025 h 5629275"/>
              <a:gd name="connsiteX29" fmla="*/ 3371879 w 4300567"/>
              <a:gd name="connsiteY29" fmla="*/ 5257800 h 5629275"/>
              <a:gd name="connsiteX30" fmla="*/ 3529042 w 4300567"/>
              <a:gd name="connsiteY30" fmla="*/ 5557838 h 5629275"/>
              <a:gd name="connsiteX31" fmla="*/ 4043392 w 4300567"/>
              <a:gd name="connsiteY31" fmla="*/ 5600700 h 5629275"/>
              <a:gd name="connsiteX32" fmla="*/ 4300567 w 4300567"/>
              <a:gd name="connsiteY32" fmla="*/ 5629275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300567" h="5629275">
                <a:moveTo>
                  <a:pt x="4300567" y="5629275"/>
                </a:moveTo>
                <a:lnTo>
                  <a:pt x="4300567" y="5629275"/>
                </a:lnTo>
                <a:lnTo>
                  <a:pt x="3786217" y="4772025"/>
                </a:lnTo>
                <a:lnTo>
                  <a:pt x="3043267" y="3700463"/>
                </a:lnTo>
                <a:lnTo>
                  <a:pt x="2486054" y="3100388"/>
                </a:lnTo>
                <a:lnTo>
                  <a:pt x="2357467" y="2986088"/>
                </a:lnTo>
                <a:lnTo>
                  <a:pt x="1885979" y="2528888"/>
                </a:lnTo>
                <a:lnTo>
                  <a:pt x="1443067" y="1943100"/>
                </a:lnTo>
                <a:lnTo>
                  <a:pt x="1300192" y="1628775"/>
                </a:lnTo>
                <a:lnTo>
                  <a:pt x="1100167" y="1185863"/>
                </a:lnTo>
                <a:lnTo>
                  <a:pt x="1014442" y="885825"/>
                </a:lnTo>
                <a:lnTo>
                  <a:pt x="1143029" y="514350"/>
                </a:lnTo>
                <a:lnTo>
                  <a:pt x="1228754" y="228600"/>
                </a:lnTo>
                <a:lnTo>
                  <a:pt x="1157317" y="42863"/>
                </a:lnTo>
                <a:lnTo>
                  <a:pt x="957292" y="0"/>
                </a:lnTo>
                <a:lnTo>
                  <a:pt x="500092" y="28575"/>
                </a:lnTo>
                <a:lnTo>
                  <a:pt x="228629" y="428625"/>
                </a:lnTo>
                <a:lnTo>
                  <a:pt x="128617" y="1000125"/>
                </a:lnTo>
                <a:lnTo>
                  <a:pt x="28604" y="1428750"/>
                </a:lnTo>
                <a:cubicBezTo>
                  <a:pt x="-2037" y="1566636"/>
                  <a:pt x="29" y="1513430"/>
                  <a:pt x="29" y="1585913"/>
                </a:cubicBezTo>
                <a:lnTo>
                  <a:pt x="85754" y="1700213"/>
                </a:lnTo>
                <a:lnTo>
                  <a:pt x="100042" y="2100263"/>
                </a:lnTo>
                <a:lnTo>
                  <a:pt x="157192" y="2328863"/>
                </a:lnTo>
                <a:lnTo>
                  <a:pt x="428654" y="2714625"/>
                </a:lnTo>
                <a:lnTo>
                  <a:pt x="1043017" y="3314700"/>
                </a:lnTo>
                <a:lnTo>
                  <a:pt x="1285904" y="3557588"/>
                </a:lnTo>
                <a:lnTo>
                  <a:pt x="1985992" y="4029075"/>
                </a:lnTo>
                <a:lnTo>
                  <a:pt x="2471767" y="4300538"/>
                </a:lnTo>
                <a:lnTo>
                  <a:pt x="2871817" y="4772025"/>
                </a:lnTo>
                <a:lnTo>
                  <a:pt x="3371879" y="5257800"/>
                </a:lnTo>
                <a:lnTo>
                  <a:pt x="3529042" y="5557838"/>
                </a:lnTo>
                <a:lnTo>
                  <a:pt x="4043392" y="5600700"/>
                </a:lnTo>
                <a:lnTo>
                  <a:pt x="4300567" y="5629275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4076" y="3248656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দেশের সর্ববৃহৎ অর্থনৈতিক অঞ্চল  </a:t>
            </a:r>
            <a:endParaRPr lang="en-US" sz="24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982" y="0"/>
            <a:ext cx="1960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বর্তমান</a:t>
            </a:r>
            <a:r>
              <a:rPr lang="en-US" sz="2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চ্যালেঞ্জ</a:t>
            </a:r>
            <a:r>
              <a:rPr lang="en-US" sz="2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 rot="20007621">
            <a:off x="3244626" y="2359405"/>
            <a:ext cx="613610" cy="952041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27531" y="2593154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জলাবদ্ধতা</a:t>
            </a:r>
            <a:r>
              <a:rPr lang="en-US" sz="2400" b="1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1200" y="200137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solidFill>
                  <a:srgbClr val="61D20C"/>
                </a:solidFill>
                <a:latin typeface="NikoshBAN" pitchFamily="2" charset="0"/>
                <a:cs typeface="NikoshBAN" pitchFamily="2" charset="0"/>
              </a:rPr>
              <a:t>মীরসরাই </a:t>
            </a:r>
            <a:endParaRPr lang="en-US" sz="2400" b="1" dirty="0">
              <a:solidFill>
                <a:srgbClr val="61D20C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0159" y="5791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400" b="1" dirty="0" smtClean="0">
                <a:solidFill>
                  <a:srgbClr val="61D20C"/>
                </a:solidFill>
                <a:latin typeface="NikoshBAN" pitchFamily="2" charset="0"/>
                <a:cs typeface="NikoshBAN" pitchFamily="2" charset="0"/>
              </a:rPr>
              <a:t>সীতাকুন্ডু </a:t>
            </a:r>
            <a:endParaRPr lang="en-US" sz="2400" b="1" dirty="0">
              <a:solidFill>
                <a:srgbClr val="61D20C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2" r="3241"/>
          <a:stretch/>
        </p:blipFill>
        <p:spPr>
          <a:xfrm>
            <a:off x="4572000" y="0"/>
            <a:ext cx="446227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4400" y="0"/>
            <a:ext cx="265176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n-IN" sz="2400" b="1" dirty="0" smtClean="0">
                <a:solidFill>
                  <a:srgbClr val="00682F"/>
                </a:solidFill>
                <a:latin typeface="Nikosh" pitchFamily="2" charset="0"/>
                <a:cs typeface="Nikosh" pitchFamily="2" charset="0"/>
              </a:rPr>
              <a:t>ড্রাফট স্ট্রাকচার প্ল্যান</a:t>
            </a:r>
            <a:endParaRPr lang="en-US" sz="2400" b="1" dirty="0">
              <a:solidFill>
                <a:srgbClr val="00682F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3"/>
          <a:stretch/>
        </p:blipFill>
        <p:spPr>
          <a:xfrm>
            <a:off x="76200" y="0"/>
            <a:ext cx="436783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" y="255658"/>
            <a:ext cx="190195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n-IN" sz="2000" b="1" dirty="0" smtClean="0">
                <a:solidFill>
                  <a:srgbClr val="00682F"/>
                </a:solidFill>
                <a:latin typeface="Nikosh" pitchFamily="2" charset="0"/>
                <a:cs typeface="Nikosh" pitchFamily="2" charset="0"/>
              </a:rPr>
              <a:t>ড্রাফট স্ট্রাকচার প্ল্যান রোড নেটওয়ার্ক</a:t>
            </a:r>
            <a:endParaRPr lang="en-US" sz="2000" b="1" dirty="0">
              <a:solidFill>
                <a:srgbClr val="00682F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1024" y="6211671"/>
            <a:ext cx="190195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স্কেচ ম্যাপ</a:t>
            </a:r>
            <a:endParaRPr lang="en-US" sz="3200" b="1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6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72" y="0"/>
            <a:ext cx="54864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288" y="1795760"/>
            <a:ext cx="3496056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b="1" dirty="0" smtClean="0">
                <a:latin typeface="Nikosh" pitchFamily="2" charset="0"/>
                <a:cs typeface="Nikosh" pitchFamily="2" charset="0"/>
              </a:rPr>
              <a:t>ইকোনোমিক জোন এর সাথে ২৫০ ফুট  প্রশস্থ সংযোগ সড়ক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bn-IN" b="1" dirty="0" smtClean="0">
                <a:latin typeface="Nikosh" pitchFamily="2" charset="0"/>
                <a:cs typeface="Nikosh" pitchFamily="2" charset="0"/>
              </a:rPr>
              <a:t>মেরিন ড্রাইভ প্রশস্থকরন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72" y="0"/>
            <a:ext cx="54864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144" y="2883840"/>
            <a:ext cx="35052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b="1" dirty="0" smtClean="0">
                <a:latin typeface="Nikosh" pitchFamily="2" charset="0"/>
                <a:cs typeface="Nikosh" pitchFamily="2" charset="0"/>
              </a:rPr>
              <a:t>ইকোনোমিক জোন এর জন্য ইকো সেনসিটিভ গ্রীন টাউন এর প্রস্তাবনা</a:t>
            </a:r>
            <a:endParaRPr lang="bn-IN" b="1" dirty="0">
              <a:latin typeface="Nikosh" pitchFamily="2" charset="0"/>
              <a:cs typeface="Nikosh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8" y="-15240"/>
            <a:ext cx="5486400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144" y="3688080"/>
            <a:ext cx="350519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sz="1600" b="1" dirty="0" smtClean="0">
                <a:latin typeface="Nikosh" pitchFamily="2" charset="0"/>
                <a:cs typeface="Nikosh" pitchFamily="2" charset="0"/>
              </a:rPr>
              <a:t>খাল ও ছড়াসমূহের সংযোগ ও বাফার জোন এর প্রস্তাবনা</a:t>
            </a:r>
            <a:endParaRPr lang="bn-IN" sz="1600" b="1" dirty="0">
              <a:latin typeface="Nikosh" pitchFamily="2" charset="0"/>
              <a:cs typeface="Nikosh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72" y="0"/>
            <a:ext cx="548640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144" y="4440633"/>
            <a:ext cx="3514343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sz="1600" b="1" dirty="0" smtClean="0">
                <a:latin typeface="Nikosh" pitchFamily="2" charset="0"/>
                <a:cs typeface="Nikosh" pitchFamily="2" charset="0"/>
              </a:rPr>
              <a:t>ভবিষ্যত পানির চাহিদা পূরণের জন্য ৫ টি প্রাকৃতিক রিজার্ভার প্রস্তাবনা</a:t>
            </a:r>
            <a:endParaRPr lang="bn-IN" sz="1600" b="1" dirty="0">
              <a:latin typeface="Nikosh" pitchFamily="2" charset="0"/>
              <a:cs typeface="Nikosh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72" y="0"/>
            <a:ext cx="54864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1335" y="5190783"/>
            <a:ext cx="3502151" cy="33855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bn-IN" sz="1600" b="1" dirty="0" smtClean="0">
                <a:latin typeface="Nikosh" pitchFamily="2" charset="0"/>
                <a:cs typeface="Nikosh" pitchFamily="2" charset="0"/>
              </a:rPr>
              <a:t>বিনোদনের জন্য পার্ক ও হোটেল মোটেল জোন</a:t>
            </a:r>
            <a:endParaRPr lang="bn-IN" sz="1600" b="1" dirty="0">
              <a:latin typeface="Nikosh" pitchFamily="2" charset="0"/>
              <a:cs typeface="Nikosh" pitchFamily="2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72" y="0"/>
            <a:ext cx="5486400" cy="685800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3124200" y="1981200"/>
            <a:ext cx="3429000" cy="342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209800" y="2514600"/>
            <a:ext cx="3657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3"/>
          </p:cNvCxnSpPr>
          <p:nvPr/>
        </p:nvCxnSpPr>
        <p:spPr>
          <a:xfrm>
            <a:off x="3514344" y="3207006"/>
            <a:ext cx="2581656" cy="907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3"/>
          </p:cNvCxnSpPr>
          <p:nvPr/>
        </p:nvCxnSpPr>
        <p:spPr>
          <a:xfrm>
            <a:off x="3514343" y="3980468"/>
            <a:ext cx="3191257" cy="591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3" idx="3"/>
          </p:cNvCxnSpPr>
          <p:nvPr/>
        </p:nvCxnSpPr>
        <p:spPr>
          <a:xfrm flipV="1">
            <a:off x="3523487" y="4272855"/>
            <a:ext cx="4639058" cy="460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6" idx="3"/>
          </p:cNvCxnSpPr>
          <p:nvPr/>
        </p:nvCxnSpPr>
        <p:spPr>
          <a:xfrm flipV="1">
            <a:off x="3523486" y="4733584"/>
            <a:ext cx="2654810" cy="6264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1336" y="964763"/>
            <a:ext cx="3540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dirty="0" smtClean="0">
                <a:solidFill>
                  <a:srgbClr val="DC6624"/>
                </a:solidFill>
                <a:latin typeface="Nikosh" pitchFamily="2" charset="0"/>
                <a:cs typeface="Nikosh" pitchFamily="2" charset="0"/>
              </a:rPr>
              <a:t>ড্রাফট স্ট্রাকচার প্ল্যান এর গুরুত্বপূর্ন ফিচারঃ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336" y="34260"/>
            <a:ext cx="30266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n-IN" sz="2800" b="1" dirty="0" smtClean="0">
                <a:solidFill>
                  <a:srgbClr val="00682F"/>
                </a:solidFill>
                <a:latin typeface="Nikosh" pitchFamily="2" charset="0"/>
                <a:cs typeface="Nikosh" pitchFamily="2" charset="0"/>
              </a:rPr>
              <a:t>ড্রাফট স্ট্রাকচার প্ল্যান প্রিপারেশন</a:t>
            </a:r>
            <a:endParaRPr lang="en-US" sz="2800" b="1" dirty="0">
              <a:solidFill>
                <a:srgbClr val="00682F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1" grpId="0" animBg="1"/>
      <p:bldP spid="23" grpId="0" animBg="1"/>
      <p:bldP spid="26" grpId="0" animBg="1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41173"/>
            <a:ext cx="8839200" cy="1206627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জুন</a:t>
            </a:r>
            <a:r>
              <a:rPr lang="en-US" sz="2800" b="1" dirty="0" smtClean="0"/>
              <a:t>, ২০১৯ </a:t>
            </a:r>
            <a:r>
              <a:rPr lang="en-US" sz="2800" b="1" dirty="0" err="1" smtClean="0"/>
              <a:t>পর্যন্ত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প্রকল্পের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ক্রমপুঞ্জিত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বাস্তবায়ন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অগ্রগতি</a:t>
            </a:r>
            <a:r>
              <a:rPr lang="en-US" sz="2800" b="1" dirty="0" smtClean="0"/>
              <a:t> ও </a:t>
            </a:r>
            <a:r>
              <a:rPr lang="en-US" sz="2800" b="1" dirty="0" err="1" smtClean="0"/>
              <a:t>বাস্তবায়নকাল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818256"/>
              </p:ext>
            </p:extLst>
          </p:nvPr>
        </p:nvGraphicFramePr>
        <p:xfrm>
          <a:off x="990599" y="1676400"/>
          <a:ext cx="7162801" cy="3912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0001"/>
                <a:gridCol w="304800"/>
                <a:gridCol w="3048000"/>
              </a:tblGrid>
              <a:tr h="8027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</a:rPr>
                        <a:t>প্রাক্কলিত</a:t>
                      </a:r>
                      <a:r>
                        <a:rPr lang="en-US" sz="2000" dirty="0" smtClean="0">
                          <a:effectLst/>
                        </a:rPr>
                        <a:t>  </a:t>
                      </a:r>
                      <a:r>
                        <a:rPr lang="en-US" sz="2000" dirty="0" err="1">
                          <a:effectLst/>
                        </a:rPr>
                        <a:t>ব্যয়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: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৫৩৮.২৬ লক্ষ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26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মোট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খরচকৃত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অর্থ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৩৬১.২৯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লক্ষ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027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আর্থিক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ক্রমপুঞ্জিত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অগ্রগতি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(%)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৬৭.১২%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027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ভৌত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ক্রমপুঞ্জিত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অগ্রগতি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(%)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৭৫%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027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বাস্তবায়নকাল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জানুয়ারি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 ২০১৭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থেকে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জুন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২০২০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পর্যন্ত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010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514600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z="1600" smtClean="0">
                <a:latin typeface="NikoshBAN" pitchFamily="2" charset="0"/>
                <a:cs typeface="NikoshBAN" pitchFamily="2" charset="0"/>
              </a:rPr>
              <a:pPr/>
              <a:t>34</a:t>
            </a:fld>
            <a:endParaRPr lang="en-US" sz="1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5146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4800" b="1" dirty="0">
                <a:latin typeface="Nikosh" panose="02000000000000000000" pitchFamily="2" charset="0"/>
                <a:cs typeface="Nikosh" panose="02000000000000000000" pitchFamily="2" charset="0"/>
              </a:rPr>
              <a:t>ফিজিক্যাল ফিচার সার্ভে </a:t>
            </a:r>
            <a:endParaRPr lang="en-US" sz="48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2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87" y="0"/>
            <a:ext cx="533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2286000"/>
            <a:ext cx="3048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সংগ্রহকৃত </a:t>
            </a:r>
            <a:r>
              <a:rPr lang="en-US" sz="2800" dirty="0">
                <a:latin typeface="Nikosh" panose="02000000000000000000" pitchFamily="2" charset="0"/>
                <a:cs typeface="Nikosh" panose="02000000000000000000" pitchFamily="2" charset="0"/>
              </a:rPr>
              <a:t>3D</a:t>
            </a:r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 স্যাটেলাইট ইমেজ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9719"/>
            <a:ext cx="5029200" cy="663136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304800"/>
            <a:ext cx="3048000" cy="1828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IN" sz="2800" dirty="0">
                <a:latin typeface="Nikosh" panose="02000000000000000000" pitchFamily="2" charset="0"/>
                <a:cs typeface="Nikosh" panose="02000000000000000000" pitchFamily="2" charset="0"/>
              </a:rPr>
              <a:t>স্যাটেলাইট ইমেজ থেকে স্কুল, বিল্ডিং, রাস্তা, নদী, খাল, রেললাইন ইত্যাদি অংকন   </a:t>
            </a:r>
            <a:endParaRPr lang="en-US" sz="2800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4478338"/>
            <a:ext cx="3048000" cy="2209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bn-IN" sz="2800" dirty="0">
              <a:latin typeface="Nikosh" panose="02000000000000000000" pitchFamily="2" charset="0"/>
              <a:cs typeface="Nikosh" panose="02000000000000000000" pitchFamily="2" charset="0"/>
            </a:endParaRPr>
          </a:p>
          <a:p>
            <a:pPr algn="l"/>
            <a:r>
              <a:rPr lang="en-US" sz="2300" dirty="0" err="1">
                <a:latin typeface="Nikosh" panose="02000000000000000000" pitchFamily="2" charset="0"/>
                <a:cs typeface="Nikosh" panose="02000000000000000000" pitchFamily="2" charset="0"/>
              </a:rPr>
              <a:t>অংকনকৃত</a:t>
            </a:r>
            <a:r>
              <a:rPr lang="en-US" sz="23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300" dirty="0">
                <a:latin typeface="Nikosh" panose="02000000000000000000" pitchFamily="2" charset="0"/>
                <a:cs typeface="Nikosh" panose="02000000000000000000" pitchFamily="2" charset="0"/>
              </a:rPr>
              <a:t>মোট বিল্ডিং	</a:t>
            </a:r>
            <a:r>
              <a:rPr lang="en-US" sz="2300" dirty="0">
                <a:latin typeface="Nikosh" panose="02000000000000000000" pitchFamily="2" charset="0"/>
                <a:cs typeface="Nikosh" panose="02000000000000000000" pitchFamily="2" charset="0"/>
              </a:rPr>
              <a:t>= </a:t>
            </a:r>
            <a:r>
              <a:rPr lang="en-US" sz="2300" dirty="0">
                <a:latin typeface="SutonnyMJ" pitchFamily="2" charset="0"/>
                <a:cs typeface="SutonnyMJ" pitchFamily="2" charset="0"/>
              </a:rPr>
              <a:t>106081</a:t>
            </a:r>
            <a:r>
              <a:rPr lang="bn-IN" sz="2300" dirty="0">
                <a:latin typeface="Nikosh" panose="02000000000000000000" pitchFamily="2" charset="0"/>
                <a:cs typeface="Nikosh" panose="02000000000000000000" pitchFamily="2" charset="0"/>
              </a:rPr>
              <a:t>টি</a:t>
            </a:r>
            <a:r>
              <a:rPr lang="en-US" sz="24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</a:p>
          <a:p>
            <a:pPr algn="l"/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অংকনকৃত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</a:t>
            </a:r>
            <a:r>
              <a:rPr lang="bn-IN" sz="2000" dirty="0">
                <a:latin typeface="Nikosh" panose="02000000000000000000" pitchFamily="2" charset="0"/>
                <a:cs typeface="Nikosh" panose="02000000000000000000" pitchFamily="2" charset="0"/>
              </a:rPr>
              <a:t>সড়কের পরিমান	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= ১৮৭৫.৮০ </a:t>
            </a:r>
            <a:r>
              <a:rPr lang="en-US" sz="2000" dirty="0" err="1">
                <a:latin typeface="Nikosh" panose="02000000000000000000" pitchFamily="2" charset="0"/>
                <a:cs typeface="Nikosh" panose="02000000000000000000" pitchFamily="2" charset="0"/>
              </a:rPr>
              <a:t>কিমি</a:t>
            </a:r>
            <a:r>
              <a:rPr lang="en-US" sz="2000" dirty="0">
                <a:latin typeface="Nikosh" panose="02000000000000000000" pitchFamily="2" charset="0"/>
                <a:cs typeface="Nikosh" panose="02000000000000000000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97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4864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53490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" pitchFamily="2" charset="0"/>
                <a:cs typeface="Nikosh" pitchFamily="2" charset="0"/>
              </a:rPr>
              <a:t>বর্তমান ফিজিক্যাল ফিচার ম্যাপ </a:t>
            </a:r>
            <a:endParaRPr lang="en-US" sz="2800" b="1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5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438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b="1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মৌজা ম্যাপ </a:t>
            </a:r>
            <a:endParaRPr lang="en-US" sz="3600" b="1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4850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D607-7A0F-449A-8477-66CC94FCDEF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85900" y="24384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>
                <a:latin typeface="Nikosh" panose="02000000000000000000" pitchFamily="2" charset="0"/>
                <a:cs typeface="Nikosh" panose="02000000000000000000" pitchFamily="2" charset="0"/>
              </a:rPr>
              <a:t>ট্রাফিক এন্ড ট্রান্সপোর্টেশন সার্ভে </a:t>
            </a:r>
            <a:endParaRPr lang="en-US" sz="4400" b="1" dirty="0">
              <a:latin typeface="Nikosh" panose="02000000000000000000" pitchFamily="2" charset="0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5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9848</TotalTime>
  <Words>845</Words>
  <Application>Microsoft Office PowerPoint</Application>
  <PresentationFormat>On-screen Show (4:3)</PresentationFormat>
  <Paragraphs>225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উন্নয়ন পরিকল্পনায় Youth জনগোষ্ঠীকে সম্পৃক্তকরন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জুন, ২০১৯ পর্যন্ত প্রকল্পের ক্রমপুঞ্জিত বাস্তবায়ন অগ্রগতি ও বাস্তবায়নকাল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MSDP</dc:creator>
  <cp:lastModifiedBy>HP-NPC</cp:lastModifiedBy>
  <cp:revision>967</cp:revision>
  <cp:lastPrinted>2017-05-22T09:28:51Z</cp:lastPrinted>
  <dcterms:created xsi:type="dcterms:W3CDTF">2016-02-18T06:08:38Z</dcterms:created>
  <dcterms:modified xsi:type="dcterms:W3CDTF">2019-07-29T09:24:17Z</dcterms:modified>
</cp:coreProperties>
</file>