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4.xml" ContentType="application/vnd.openxmlformats-officedocument.themeOverride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819" r:id="rId3"/>
  </p:sldMasterIdLst>
  <p:notesMasterIdLst>
    <p:notesMasterId r:id="rId33"/>
  </p:notesMasterIdLst>
  <p:sldIdLst>
    <p:sldId id="351" r:id="rId4"/>
    <p:sldId id="314" r:id="rId5"/>
    <p:sldId id="356" r:id="rId6"/>
    <p:sldId id="313" r:id="rId7"/>
    <p:sldId id="342" r:id="rId8"/>
    <p:sldId id="335" r:id="rId9"/>
    <p:sldId id="348" r:id="rId10"/>
    <p:sldId id="345" r:id="rId11"/>
    <p:sldId id="346" r:id="rId12"/>
    <p:sldId id="341" r:id="rId13"/>
    <p:sldId id="344" r:id="rId14"/>
    <p:sldId id="349" r:id="rId15"/>
    <p:sldId id="347" r:id="rId16"/>
    <p:sldId id="343" r:id="rId17"/>
    <p:sldId id="354" r:id="rId18"/>
    <p:sldId id="353" r:id="rId19"/>
    <p:sldId id="366" r:id="rId20"/>
    <p:sldId id="357" r:id="rId21"/>
    <p:sldId id="362" r:id="rId22"/>
    <p:sldId id="363" r:id="rId23"/>
    <p:sldId id="364" r:id="rId24"/>
    <p:sldId id="365" r:id="rId25"/>
    <p:sldId id="358" r:id="rId26"/>
    <p:sldId id="367" r:id="rId27"/>
    <p:sldId id="360" r:id="rId28"/>
    <p:sldId id="361" r:id="rId29"/>
    <p:sldId id="359" r:id="rId30"/>
    <p:sldId id="368" r:id="rId31"/>
    <p:sldId id="281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8" autoAdjust="0"/>
    <p:restoredTop sz="94662" autoAdjust="0"/>
  </p:normalViewPr>
  <p:slideViewPr>
    <p:cSldViewPr>
      <p:cViewPr>
        <p:scale>
          <a:sx n="70" d="100"/>
          <a:sy n="70" d="100"/>
        </p:scale>
        <p:origin x="-136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image" Target="../media/image16.jpeg"/><Relationship Id="rId1" Type="http://schemas.openxmlformats.org/officeDocument/2006/relationships/themeOverride" Target="../theme/themeOverride3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image" Target="../media/image16.jpeg"/><Relationship Id="rId1" Type="http://schemas.openxmlformats.org/officeDocument/2006/relationships/themeOverride" Target="../theme/themeOverride4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174506063246677"/>
          <c:y val="4.6136772159152864E-2"/>
          <c:w val="0.69703811488915968"/>
          <c:h val="0.8534718265116924"/>
        </c:manualLayout>
      </c:layout>
      <c:scatterChart>
        <c:scatterStyle val="lineMarker"/>
        <c:varyColors val="0"/>
        <c:ser>
          <c:idx val="0"/>
          <c:order val="0"/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PS!$AB$3:$AB$62</c:f>
              <c:numCache>
                <c:formatCode>0</c:formatCode>
                <c:ptCount val="60"/>
                <c:pt idx="0">
                  <c:v>116.45368596616395</c:v>
                </c:pt>
                <c:pt idx="1">
                  <c:v>116.45368596616395</c:v>
                </c:pt>
                <c:pt idx="2">
                  <c:v>238.98168320481079</c:v>
                </c:pt>
                <c:pt idx="3">
                  <c:v>238.98168320481079</c:v>
                </c:pt>
                <c:pt idx="4">
                  <c:v>272.26068512770627</c:v>
                </c:pt>
                <c:pt idx="5">
                  <c:v>272.26068512770627</c:v>
                </c:pt>
                <c:pt idx="6">
                  <c:v>268.1923694581306</c:v>
                </c:pt>
                <c:pt idx="7">
                  <c:v>268.1923694581306</c:v>
                </c:pt>
                <c:pt idx="8">
                  <c:v>488.79812001119814</c:v>
                </c:pt>
                <c:pt idx="9">
                  <c:v>488.79812001119814</c:v>
                </c:pt>
                <c:pt idx="10">
                  <c:v>390.89199110035594</c:v>
                </c:pt>
                <c:pt idx="11">
                  <c:v>390.89199110035594</c:v>
                </c:pt>
                <c:pt idx="12">
                  <c:v>376.18998844709643</c:v>
                </c:pt>
                <c:pt idx="13">
                  <c:v>376.18998844709643</c:v>
                </c:pt>
                <c:pt idx="14">
                  <c:v>378.86108250002997</c:v>
                </c:pt>
                <c:pt idx="15">
                  <c:v>378.86108250002997</c:v>
                </c:pt>
                <c:pt idx="16">
                  <c:v>380.54642991167128</c:v>
                </c:pt>
                <c:pt idx="17">
                  <c:v>380.54642991167128</c:v>
                </c:pt>
                <c:pt idx="18">
                  <c:v>381.66849143003674</c:v>
                </c:pt>
                <c:pt idx="19">
                  <c:v>381.66849143003674</c:v>
                </c:pt>
                <c:pt idx="20">
                  <c:v>165.00231345806702</c:v>
                </c:pt>
                <c:pt idx="21">
                  <c:v>165.00231345806702</c:v>
                </c:pt>
                <c:pt idx="22">
                  <c:v>287.75616564003371</c:v>
                </c:pt>
                <c:pt idx="23">
                  <c:v>287.75616564003371</c:v>
                </c:pt>
                <c:pt idx="24">
                  <c:v>230.67196712547536</c:v>
                </c:pt>
                <c:pt idx="25">
                  <c:v>230.67196712547536</c:v>
                </c:pt>
                <c:pt idx="26">
                  <c:v>383.38429975538679</c:v>
                </c:pt>
                <c:pt idx="27">
                  <c:v>383.38429975538679</c:v>
                </c:pt>
                <c:pt idx="28">
                  <c:v>230.82027336064999</c:v>
                </c:pt>
                <c:pt idx="29">
                  <c:v>230.82027336064999</c:v>
                </c:pt>
                <c:pt idx="30">
                  <c:v>288.32513251519532</c:v>
                </c:pt>
                <c:pt idx="31">
                  <c:v>288.32513251519532</c:v>
                </c:pt>
                <c:pt idx="32">
                  <c:v>230.90517950449916</c:v>
                </c:pt>
                <c:pt idx="33">
                  <c:v>230.90517950449916</c:v>
                </c:pt>
                <c:pt idx="34">
                  <c:v>288.46844002802044</c:v>
                </c:pt>
                <c:pt idx="35">
                  <c:v>288.46844002802044</c:v>
                </c:pt>
                <c:pt idx="36">
                  <c:v>231.01870809330879</c:v>
                </c:pt>
                <c:pt idx="37">
                  <c:v>231.01870809330879</c:v>
                </c:pt>
                <c:pt idx="38">
                  <c:v>230.98606890931327</c:v>
                </c:pt>
                <c:pt idx="39">
                  <c:v>230.98606890931327</c:v>
                </c:pt>
                <c:pt idx="40">
                  <c:v>384.48506680919166</c:v>
                </c:pt>
                <c:pt idx="41">
                  <c:v>384.48506680919166</c:v>
                </c:pt>
                <c:pt idx="42">
                  <c:v>288.65546685600918</c:v>
                </c:pt>
                <c:pt idx="43">
                  <c:v>288.65546685600918</c:v>
                </c:pt>
                <c:pt idx="44">
                  <c:v>288.68883481038171</c:v>
                </c:pt>
                <c:pt idx="45">
                  <c:v>288.68883481038171</c:v>
                </c:pt>
                <c:pt idx="46">
                  <c:v>288.71781178018125</c:v>
                </c:pt>
                <c:pt idx="47">
                  <c:v>288.71781178018125</c:v>
                </c:pt>
                <c:pt idx="48">
                  <c:v>231.07524601839023</c:v>
                </c:pt>
                <c:pt idx="49">
                  <c:v>231.07524601839023</c:v>
                </c:pt>
                <c:pt idx="50">
                  <c:v>384.80629211394614</c:v>
                </c:pt>
                <c:pt idx="51">
                  <c:v>384.80629211394614</c:v>
                </c:pt>
                <c:pt idx="52">
                  <c:v>288.78504623243003</c:v>
                </c:pt>
                <c:pt idx="53">
                  <c:v>288.78504623243003</c:v>
                </c:pt>
                <c:pt idx="54">
                  <c:v>231.10578601853598</c:v>
                </c:pt>
                <c:pt idx="55">
                  <c:v>231.10578601853598</c:v>
                </c:pt>
                <c:pt idx="56">
                  <c:v>231.111765644239</c:v>
                </c:pt>
                <c:pt idx="57">
                  <c:v>231.111765644239</c:v>
                </c:pt>
                <c:pt idx="58">
                  <c:v>288.82638597014409</c:v>
                </c:pt>
                <c:pt idx="59">
                  <c:v>288.82638597014409</c:v>
                </c:pt>
              </c:numCache>
            </c:numRef>
          </c:xVal>
          <c:yVal>
            <c:numRef>
              <c:f>PS!$AA$3:$AA$62</c:f>
              <c:numCache>
                <c:formatCode>General</c:formatCode>
                <c:ptCount val="60"/>
                <c:pt idx="0">
                  <c:v>0</c:v>
                </c:pt>
                <c:pt idx="1">
                  <c:v>-1</c:v>
                </c:pt>
                <c:pt idx="2">
                  <c:v>-1</c:v>
                </c:pt>
                <c:pt idx="3">
                  <c:v>-2</c:v>
                </c:pt>
                <c:pt idx="4">
                  <c:v>-2</c:v>
                </c:pt>
                <c:pt idx="5">
                  <c:v>-3</c:v>
                </c:pt>
                <c:pt idx="6">
                  <c:v>-3</c:v>
                </c:pt>
                <c:pt idx="7">
                  <c:v>-4</c:v>
                </c:pt>
                <c:pt idx="8">
                  <c:v>-4</c:v>
                </c:pt>
                <c:pt idx="9">
                  <c:v>-5</c:v>
                </c:pt>
                <c:pt idx="10">
                  <c:v>-5</c:v>
                </c:pt>
                <c:pt idx="11">
                  <c:v>-6</c:v>
                </c:pt>
                <c:pt idx="12">
                  <c:v>-6</c:v>
                </c:pt>
                <c:pt idx="13">
                  <c:v>-7</c:v>
                </c:pt>
                <c:pt idx="14">
                  <c:v>-7</c:v>
                </c:pt>
                <c:pt idx="15">
                  <c:v>-8</c:v>
                </c:pt>
                <c:pt idx="16">
                  <c:v>-8</c:v>
                </c:pt>
                <c:pt idx="17">
                  <c:v>-9</c:v>
                </c:pt>
                <c:pt idx="18">
                  <c:v>-9</c:v>
                </c:pt>
                <c:pt idx="19">
                  <c:v>-10</c:v>
                </c:pt>
                <c:pt idx="20">
                  <c:v>-10</c:v>
                </c:pt>
                <c:pt idx="21">
                  <c:v>-11</c:v>
                </c:pt>
                <c:pt idx="22">
                  <c:v>-11</c:v>
                </c:pt>
                <c:pt idx="23">
                  <c:v>-12</c:v>
                </c:pt>
                <c:pt idx="24">
                  <c:v>-12</c:v>
                </c:pt>
                <c:pt idx="25">
                  <c:v>-13</c:v>
                </c:pt>
                <c:pt idx="26">
                  <c:v>-13</c:v>
                </c:pt>
                <c:pt idx="27">
                  <c:v>-14</c:v>
                </c:pt>
                <c:pt idx="28">
                  <c:v>-14</c:v>
                </c:pt>
                <c:pt idx="29">
                  <c:v>-15</c:v>
                </c:pt>
                <c:pt idx="30">
                  <c:v>-15</c:v>
                </c:pt>
                <c:pt idx="31">
                  <c:v>-16</c:v>
                </c:pt>
                <c:pt idx="32">
                  <c:v>-16</c:v>
                </c:pt>
                <c:pt idx="33">
                  <c:v>-17</c:v>
                </c:pt>
                <c:pt idx="34">
                  <c:v>-17</c:v>
                </c:pt>
                <c:pt idx="35">
                  <c:v>-18</c:v>
                </c:pt>
                <c:pt idx="36">
                  <c:v>-18</c:v>
                </c:pt>
                <c:pt idx="37">
                  <c:v>-19</c:v>
                </c:pt>
                <c:pt idx="38">
                  <c:v>-19</c:v>
                </c:pt>
                <c:pt idx="39">
                  <c:v>-20</c:v>
                </c:pt>
                <c:pt idx="40">
                  <c:v>-20</c:v>
                </c:pt>
                <c:pt idx="41">
                  <c:v>-21</c:v>
                </c:pt>
                <c:pt idx="42">
                  <c:v>-21</c:v>
                </c:pt>
                <c:pt idx="43">
                  <c:v>-22</c:v>
                </c:pt>
                <c:pt idx="44">
                  <c:v>-22</c:v>
                </c:pt>
                <c:pt idx="45">
                  <c:v>-23</c:v>
                </c:pt>
                <c:pt idx="46">
                  <c:v>-23</c:v>
                </c:pt>
                <c:pt idx="47">
                  <c:v>-24</c:v>
                </c:pt>
                <c:pt idx="48">
                  <c:v>-24</c:v>
                </c:pt>
                <c:pt idx="49">
                  <c:v>-25</c:v>
                </c:pt>
                <c:pt idx="50">
                  <c:v>-25</c:v>
                </c:pt>
                <c:pt idx="51">
                  <c:v>-26</c:v>
                </c:pt>
                <c:pt idx="52">
                  <c:v>-26</c:v>
                </c:pt>
                <c:pt idx="53">
                  <c:v>-27</c:v>
                </c:pt>
                <c:pt idx="54">
                  <c:v>-27</c:v>
                </c:pt>
                <c:pt idx="55">
                  <c:v>-28</c:v>
                </c:pt>
                <c:pt idx="56">
                  <c:v>-28</c:v>
                </c:pt>
                <c:pt idx="57">
                  <c:v>-29</c:v>
                </c:pt>
                <c:pt idx="58">
                  <c:v>-29</c:v>
                </c:pt>
                <c:pt idx="59">
                  <c:v>-30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716160"/>
        <c:axId val="126553088"/>
      </c:scatterChart>
      <c:valAx>
        <c:axId val="42716160"/>
        <c:scaling>
          <c:orientation val="minMax"/>
          <c:max val="800"/>
        </c:scaling>
        <c:delete val="0"/>
        <c:axPos val="b"/>
        <c:numFmt formatCode="0" sourceLinked="1"/>
        <c:majorTickMark val="out"/>
        <c:minorTickMark val="out"/>
        <c:tickLblPos val="low"/>
        <c:txPr>
          <a:bodyPr/>
          <a:lstStyle/>
          <a:p>
            <a:pPr>
              <a:defRPr sz="1000" baseline="0"/>
            </a:pPr>
            <a:endParaRPr lang="en-US"/>
          </a:p>
        </c:txPr>
        <c:crossAx val="126553088"/>
        <c:crossesAt val="-30"/>
        <c:crossBetween val="midCat"/>
        <c:majorUnit val="200"/>
        <c:minorUnit val="50"/>
      </c:valAx>
      <c:valAx>
        <c:axId val="126553088"/>
        <c:scaling>
          <c:orientation val="minMax"/>
          <c:max val="0"/>
          <c:min val="-30"/>
        </c:scaling>
        <c:delete val="0"/>
        <c:axPos val="l"/>
        <c:numFmt formatCode="General" sourceLinked="1"/>
        <c:majorTickMark val="out"/>
        <c:minorTickMark val="out"/>
        <c:tickLblPos val="low"/>
        <c:txPr>
          <a:bodyPr/>
          <a:lstStyle/>
          <a:p>
            <a:pPr>
              <a:defRPr sz="1000" baseline="0"/>
            </a:pPr>
            <a:endParaRPr lang="en-US"/>
          </a:p>
        </c:txPr>
        <c:crossAx val="42716160"/>
        <c:crossesAt val="-30"/>
        <c:crossBetween val="midCat"/>
        <c:majorUnit val="5"/>
        <c:minorUnit val="1"/>
      </c:valAx>
      <c:spPr>
        <a:solidFill>
          <a:srgbClr val="CCFFFF"/>
        </a:solidFill>
        <a:ln>
          <a:solidFill>
            <a:schemeClr val="bg1"/>
          </a:solidFill>
        </a:ln>
      </c:spPr>
    </c:plotArea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>
      <a:noFill/>
    </a:ln>
  </c:sp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174506063246674"/>
          <c:y val="4.6136772159152864E-2"/>
          <c:w val="0.69703811488915968"/>
          <c:h val="0.85347182651169218"/>
        </c:manualLayout>
      </c:layout>
      <c:scatterChart>
        <c:scatterStyle val="lineMarker"/>
        <c:varyColors val="0"/>
        <c:ser>
          <c:idx val="0"/>
          <c:order val="0"/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PS!$AB$3:$AB$62</c:f>
              <c:numCache>
                <c:formatCode>0</c:formatCode>
                <c:ptCount val="60"/>
                <c:pt idx="0">
                  <c:v>121.92547309018838</c:v>
                </c:pt>
                <c:pt idx="1">
                  <c:v>121.92547309018838</c:v>
                </c:pt>
                <c:pt idx="2">
                  <c:v>132.01198720954977</c:v>
                </c:pt>
                <c:pt idx="3">
                  <c:v>132.01198720954977</c:v>
                </c:pt>
                <c:pt idx="4">
                  <c:v>120.12736434237502</c:v>
                </c:pt>
                <c:pt idx="5">
                  <c:v>120.12736434237502</c:v>
                </c:pt>
                <c:pt idx="6">
                  <c:v>138.08216860223828</c:v>
                </c:pt>
                <c:pt idx="7">
                  <c:v>138.08216860223828</c:v>
                </c:pt>
                <c:pt idx="8">
                  <c:v>184.68300765945926</c:v>
                </c:pt>
                <c:pt idx="9">
                  <c:v>184.68300765945926</c:v>
                </c:pt>
                <c:pt idx="10">
                  <c:v>126.93173226805061</c:v>
                </c:pt>
                <c:pt idx="11">
                  <c:v>126.93173226805061</c:v>
                </c:pt>
                <c:pt idx="12">
                  <c:v>142.9691080797341</c:v>
                </c:pt>
                <c:pt idx="13">
                  <c:v>142.9691080797341</c:v>
                </c:pt>
                <c:pt idx="14">
                  <c:v>163.53777491526762</c:v>
                </c:pt>
                <c:pt idx="15">
                  <c:v>163.53777491526762</c:v>
                </c:pt>
                <c:pt idx="16">
                  <c:v>128.00894649480924</c:v>
                </c:pt>
                <c:pt idx="17">
                  <c:v>128.00894649480924</c:v>
                </c:pt>
                <c:pt idx="18">
                  <c:v>128.14693799810985</c:v>
                </c:pt>
                <c:pt idx="19">
                  <c:v>128.14693799810985</c:v>
                </c:pt>
                <c:pt idx="20">
                  <c:v>164.49255835440715</c:v>
                </c:pt>
                <c:pt idx="21">
                  <c:v>164.49255835440715</c:v>
                </c:pt>
                <c:pt idx="22">
                  <c:v>164.71237818388516</c:v>
                </c:pt>
                <c:pt idx="23">
                  <c:v>164.71237818388516</c:v>
                </c:pt>
                <c:pt idx="24">
                  <c:v>192.10804993207455</c:v>
                </c:pt>
                <c:pt idx="25">
                  <c:v>192.10804993207455</c:v>
                </c:pt>
                <c:pt idx="26">
                  <c:v>381.79625764293002</c:v>
                </c:pt>
                <c:pt idx="27">
                  <c:v>381.79625764293002</c:v>
                </c:pt>
                <c:pt idx="28">
                  <c:v>287.7778710841115</c:v>
                </c:pt>
                <c:pt idx="29">
                  <c:v>287.7778710841115</c:v>
                </c:pt>
                <c:pt idx="30">
                  <c:v>230.86447600822316</c:v>
                </c:pt>
                <c:pt idx="31">
                  <c:v>230.86447600822316</c:v>
                </c:pt>
                <c:pt idx="32">
                  <c:v>230.94525043431298</c:v>
                </c:pt>
                <c:pt idx="33">
                  <c:v>230.94525043431298</c:v>
                </c:pt>
                <c:pt idx="34">
                  <c:v>384.07397116571883</c:v>
                </c:pt>
                <c:pt idx="35">
                  <c:v>384.07397116571883</c:v>
                </c:pt>
                <c:pt idx="36">
                  <c:v>192.75663701991022</c:v>
                </c:pt>
                <c:pt idx="37">
                  <c:v>192.75663701991022</c:v>
                </c:pt>
                <c:pt idx="38">
                  <c:v>384.61135209001799</c:v>
                </c:pt>
                <c:pt idx="39">
                  <c:v>384.61135209001799</c:v>
                </c:pt>
                <c:pt idx="40">
                  <c:v>288.88988550988915</c:v>
                </c:pt>
                <c:pt idx="41">
                  <c:v>288.88988550988915</c:v>
                </c:pt>
                <c:pt idx="42">
                  <c:v>231.34527521715944</c:v>
                </c:pt>
                <c:pt idx="43">
                  <c:v>231.34527521715944</c:v>
                </c:pt>
                <c:pt idx="44">
                  <c:v>231.4400531425014</c:v>
                </c:pt>
                <c:pt idx="45">
                  <c:v>231.4400531425014</c:v>
                </c:pt>
                <c:pt idx="46">
                  <c:v>289.11264986526464</c:v>
                </c:pt>
                <c:pt idx="47">
                  <c:v>289.11264986526464</c:v>
                </c:pt>
                <c:pt idx="48">
                  <c:v>289.25373323458439</c:v>
                </c:pt>
                <c:pt idx="49">
                  <c:v>289.25373323458439</c:v>
                </c:pt>
                <c:pt idx="50">
                  <c:v>577.08282442850327</c:v>
                </c:pt>
                <c:pt idx="51">
                  <c:v>577.08282442850327</c:v>
                </c:pt>
                <c:pt idx="52">
                  <c:v>231.56829728254704</c:v>
                </c:pt>
                <c:pt idx="53">
                  <c:v>231.56829728254704</c:v>
                </c:pt>
                <c:pt idx="54">
                  <c:v>385.48674530762742</c:v>
                </c:pt>
                <c:pt idx="55">
                  <c:v>385.48674530762742</c:v>
                </c:pt>
                <c:pt idx="56">
                  <c:v>231.55472892795981</c:v>
                </c:pt>
                <c:pt idx="57">
                  <c:v>231.55472892795981</c:v>
                </c:pt>
                <c:pt idx="58">
                  <c:v>385.75494974183817</c:v>
                </c:pt>
                <c:pt idx="59">
                  <c:v>385.75494974183817</c:v>
                </c:pt>
              </c:numCache>
            </c:numRef>
          </c:xVal>
          <c:yVal>
            <c:numRef>
              <c:f>PS!$AA$3:$AA$62</c:f>
              <c:numCache>
                <c:formatCode>General</c:formatCode>
                <c:ptCount val="60"/>
                <c:pt idx="0">
                  <c:v>0</c:v>
                </c:pt>
                <c:pt idx="1">
                  <c:v>-1</c:v>
                </c:pt>
                <c:pt idx="2">
                  <c:v>-1</c:v>
                </c:pt>
                <c:pt idx="3">
                  <c:v>-2</c:v>
                </c:pt>
                <c:pt idx="4">
                  <c:v>-2</c:v>
                </c:pt>
                <c:pt idx="5">
                  <c:v>-3</c:v>
                </c:pt>
                <c:pt idx="6">
                  <c:v>-3</c:v>
                </c:pt>
                <c:pt idx="7">
                  <c:v>-4</c:v>
                </c:pt>
                <c:pt idx="8">
                  <c:v>-4</c:v>
                </c:pt>
                <c:pt idx="9">
                  <c:v>-5</c:v>
                </c:pt>
                <c:pt idx="10">
                  <c:v>-5</c:v>
                </c:pt>
                <c:pt idx="11">
                  <c:v>-6</c:v>
                </c:pt>
                <c:pt idx="12">
                  <c:v>-6</c:v>
                </c:pt>
                <c:pt idx="13">
                  <c:v>-7</c:v>
                </c:pt>
                <c:pt idx="14">
                  <c:v>-7</c:v>
                </c:pt>
                <c:pt idx="15">
                  <c:v>-8</c:v>
                </c:pt>
                <c:pt idx="16">
                  <c:v>-8</c:v>
                </c:pt>
                <c:pt idx="17">
                  <c:v>-9</c:v>
                </c:pt>
                <c:pt idx="18">
                  <c:v>-9</c:v>
                </c:pt>
                <c:pt idx="19">
                  <c:v>-10</c:v>
                </c:pt>
                <c:pt idx="20">
                  <c:v>-10</c:v>
                </c:pt>
                <c:pt idx="21">
                  <c:v>-11</c:v>
                </c:pt>
                <c:pt idx="22">
                  <c:v>-11</c:v>
                </c:pt>
                <c:pt idx="23">
                  <c:v>-12</c:v>
                </c:pt>
                <c:pt idx="24">
                  <c:v>-12</c:v>
                </c:pt>
                <c:pt idx="25">
                  <c:v>-13</c:v>
                </c:pt>
                <c:pt idx="26">
                  <c:v>-13</c:v>
                </c:pt>
                <c:pt idx="27">
                  <c:v>-14</c:v>
                </c:pt>
                <c:pt idx="28">
                  <c:v>-14</c:v>
                </c:pt>
                <c:pt idx="29">
                  <c:v>-15</c:v>
                </c:pt>
                <c:pt idx="30">
                  <c:v>-15</c:v>
                </c:pt>
                <c:pt idx="31">
                  <c:v>-16</c:v>
                </c:pt>
                <c:pt idx="32">
                  <c:v>-16</c:v>
                </c:pt>
                <c:pt idx="33">
                  <c:v>-17</c:v>
                </c:pt>
                <c:pt idx="34">
                  <c:v>-17</c:v>
                </c:pt>
                <c:pt idx="35">
                  <c:v>-18</c:v>
                </c:pt>
                <c:pt idx="36">
                  <c:v>-18</c:v>
                </c:pt>
                <c:pt idx="37">
                  <c:v>-19</c:v>
                </c:pt>
                <c:pt idx="38">
                  <c:v>-19</c:v>
                </c:pt>
                <c:pt idx="39">
                  <c:v>-20</c:v>
                </c:pt>
                <c:pt idx="40">
                  <c:v>-20</c:v>
                </c:pt>
                <c:pt idx="41">
                  <c:v>-21</c:v>
                </c:pt>
                <c:pt idx="42">
                  <c:v>-21</c:v>
                </c:pt>
                <c:pt idx="43">
                  <c:v>-22</c:v>
                </c:pt>
                <c:pt idx="44">
                  <c:v>-22</c:v>
                </c:pt>
                <c:pt idx="45">
                  <c:v>-23</c:v>
                </c:pt>
                <c:pt idx="46">
                  <c:v>-23</c:v>
                </c:pt>
                <c:pt idx="47">
                  <c:v>-24</c:v>
                </c:pt>
                <c:pt idx="48">
                  <c:v>-24</c:v>
                </c:pt>
                <c:pt idx="49">
                  <c:v>-25</c:v>
                </c:pt>
                <c:pt idx="50">
                  <c:v>-25</c:v>
                </c:pt>
                <c:pt idx="51">
                  <c:v>-26</c:v>
                </c:pt>
                <c:pt idx="52">
                  <c:v>-26</c:v>
                </c:pt>
                <c:pt idx="53">
                  <c:v>-27</c:v>
                </c:pt>
                <c:pt idx="54">
                  <c:v>-27</c:v>
                </c:pt>
                <c:pt idx="55">
                  <c:v>-28</c:v>
                </c:pt>
                <c:pt idx="56">
                  <c:v>-28</c:v>
                </c:pt>
                <c:pt idx="57">
                  <c:v>-29</c:v>
                </c:pt>
                <c:pt idx="58">
                  <c:v>-29</c:v>
                </c:pt>
                <c:pt idx="59">
                  <c:v>-30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156672"/>
        <c:axId val="50158208"/>
      </c:scatterChart>
      <c:valAx>
        <c:axId val="50156672"/>
        <c:scaling>
          <c:orientation val="minMax"/>
          <c:max val="800"/>
        </c:scaling>
        <c:delete val="0"/>
        <c:axPos val="b"/>
        <c:numFmt formatCode="0" sourceLinked="1"/>
        <c:majorTickMark val="out"/>
        <c:minorTickMark val="out"/>
        <c:tickLblPos val="low"/>
        <c:txPr>
          <a:bodyPr/>
          <a:lstStyle/>
          <a:p>
            <a:pPr>
              <a:defRPr sz="1000" baseline="0"/>
            </a:pPr>
            <a:endParaRPr lang="en-US"/>
          </a:p>
        </c:txPr>
        <c:crossAx val="50158208"/>
        <c:crossesAt val="-30"/>
        <c:crossBetween val="midCat"/>
        <c:majorUnit val="200"/>
        <c:minorUnit val="50"/>
      </c:valAx>
      <c:valAx>
        <c:axId val="50158208"/>
        <c:scaling>
          <c:orientation val="minMax"/>
          <c:max val="0"/>
          <c:min val="-30"/>
        </c:scaling>
        <c:delete val="0"/>
        <c:axPos val="l"/>
        <c:numFmt formatCode="General" sourceLinked="1"/>
        <c:majorTickMark val="out"/>
        <c:minorTickMark val="out"/>
        <c:tickLblPos val="low"/>
        <c:txPr>
          <a:bodyPr/>
          <a:lstStyle/>
          <a:p>
            <a:pPr>
              <a:defRPr sz="1000" baseline="0"/>
            </a:pPr>
            <a:endParaRPr lang="en-US"/>
          </a:p>
        </c:txPr>
        <c:crossAx val="50156672"/>
        <c:crossesAt val="-30"/>
        <c:crossBetween val="midCat"/>
        <c:majorUnit val="5"/>
        <c:minorUnit val="1"/>
      </c:valAx>
      <c:spPr>
        <a:solidFill>
          <a:srgbClr val="CCFFFF"/>
        </a:solidFill>
        <a:ln>
          <a:solidFill>
            <a:schemeClr val="bg1"/>
          </a:solidFill>
        </a:ln>
      </c:spPr>
    </c:plotArea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>
      <a:noFill/>
    </a:ln>
  </c:spPr>
  <c:externalData r:id="rId3">
    <c:autoUpdate val="0"/>
  </c:externalData>
  <c:userShapes r:id="rId4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0.09969</cdr:x>
      <cdr:y>0.60781</cdr:y>
    </cdr:from>
    <cdr:to>
      <cdr:x>0.39875</cdr:x>
      <cdr:y>0.78625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4801" y="31146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0.09969</cdr:x>
      <cdr:y>0.60781</cdr:y>
    </cdr:from>
    <cdr:to>
      <cdr:x>0.39875</cdr:x>
      <cdr:y>0.78625</cdr:y>
    </cdr:to>
    <cdr:sp macro="" textlink="">
      <cdr:nvSpPr>
        <cdr:cNvPr id="7" name="TextBox 2"/>
        <cdr:cNvSpPr txBox="1"/>
      </cdr:nvSpPr>
      <cdr:spPr>
        <a:xfrm xmlns:a="http://schemas.openxmlformats.org/drawingml/2006/main">
          <a:off x="304801" y="31146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0.09969</cdr:x>
      <cdr:y>0.60781</cdr:y>
    </cdr:from>
    <cdr:to>
      <cdr:x>0.39875</cdr:x>
      <cdr:y>0.78625</cdr:y>
    </cdr:to>
    <cdr:sp macro="" textlink="">
      <cdr:nvSpPr>
        <cdr:cNvPr id="10" name="TextBox 2"/>
        <cdr:cNvSpPr txBox="1"/>
      </cdr:nvSpPr>
      <cdr:spPr>
        <a:xfrm xmlns:a="http://schemas.openxmlformats.org/drawingml/2006/main">
          <a:off x="304801" y="31146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0.00647</cdr:x>
      <cdr:y>0.41474</cdr:y>
    </cdr:from>
    <cdr:to>
      <cdr:x>0.08019</cdr:x>
      <cdr:y>0.56593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3316" y="2370239"/>
          <a:ext cx="151721" cy="864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none" rtlCol="0" anchor="ctr"/>
        <a:lstStyle xmlns:a="http://schemas.openxmlformats.org/drawingml/2006/main"/>
        <a:p xmlns:a="http://schemas.openxmlformats.org/drawingml/2006/main">
          <a:pPr algn="ctr"/>
          <a:r>
            <a:rPr lang="en-US" sz="800" b="1"/>
            <a:t>Depth (m)</a:t>
          </a:r>
        </a:p>
      </cdr:txBody>
    </cdr:sp>
  </cdr:relSizeAnchor>
  <cdr:relSizeAnchor xmlns:cdr="http://schemas.openxmlformats.org/drawingml/2006/chartDrawing">
    <cdr:from>
      <cdr:x>0.39535</cdr:x>
      <cdr:y>0.95796</cdr:y>
    </cdr:from>
    <cdr:to>
      <cdr:x>0.773</cdr:x>
      <cdr:y>0.99528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295400" y="5867400"/>
          <a:ext cx="1237408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000" b="1" dirty="0" err="1"/>
            <a:t>Vs</a:t>
          </a:r>
          <a:r>
            <a:rPr lang="en-US" sz="1000" b="1" dirty="0"/>
            <a:t> (m/s)</a:t>
          </a:r>
        </a:p>
      </cdr:txBody>
    </cdr:sp>
  </cdr:relSizeAnchor>
  <cdr:relSizeAnchor xmlns:cdr="http://schemas.openxmlformats.org/drawingml/2006/chartDrawing">
    <cdr:from>
      <cdr:x>0.18957</cdr:x>
      <cdr:y>0.00042</cdr:y>
    </cdr:from>
    <cdr:to>
      <cdr:x>0.95122</cdr:x>
      <cdr:y>0.07609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2460" y="985"/>
          <a:ext cx="1094685" cy="1776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200" b="1" dirty="0">
              <a:latin typeface="Times New Roman" pitchFamily="18" charset="0"/>
              <a:cs typeface="Times New Roman" pitchFamily="18" charset="0"/>
            </a:rPr>
            <a:t>Profile No.</a:t>
          </a:r>
          <a:r>
            <a:rPr lang="en-US" sz="1200" b="1" baseline="0" dirty="0">
              <a:latin typeface="Times New Roman" pitchFamily="18" charset="0"/>
              <a:cs typeface="Times New Roman" pitchFamily="18" charset="0"/>
            </a:rPr>
            <a:t> BH-48</a:t>
          </a:r>
          <a:endParaRPr lang="en-US" sz="12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0.09969</cdr:x>
      <cdr:y>0.60781</cdr:y>
    </cdr:from>
    <cdr:to>
      <cdr:x>0.39875</cdr:x>
      <cdr:y>0.78625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4801" y="31146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0.09969</cdr:x>
      <cdr:y>0.60781</cdr:y>
    </cdr:from>
    <cdr:to>
      <cdr:x>0.39875</cdr:x>
      <cdr:y>0.78625</cdr:y>
    </cdr:to>
    <cdr:sp macro="" textlink="">
      <cdr:nvSpPr>
        <cdr:cNvPr id="7" name="TextBox 2"/>
        <cdr:cNvSpPr txBox="1"/>
      </cdr:nvSpPr>
      <cdr:spPr>
        <a:xfrm xmlns:a="http://schemas.openxmlformats.org/drawingml/2006/main">
          <a:off x="304801" y="31146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0.09969</cdr:x>
      <cdr:y>0.60781</cdr:y>
    </cdr:from>
    <cdr:to>
      <cdr:x>0.39875</cdr:x>
      <cdr:y>0.78625</cdr:y>
    </cdr:to>
    <cdr:sp macro="" textlink="">
      <cdr:nvSpPr>
        <cdr:cNvPr id="10" name="TextBox 2"/>
        <cdr:cNvSpPr txBox="1"/>
      </cdr:nvSpPr>
      <cdr:spPr>
        <a:xfrm xmlns:a="http://schemas.openxmlformats.org/drawingml/2006/main">
          <a:off x="304801" y="31146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0.00647</cdr:x>
      <cdr:y>0.41474</cdr:y>
    </cdr:from>
    <cdr:to>
      <cdr:x>0.08019</cdr:x>
      <cdr:y>0.56593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3316" y="2370239"/>
          <a:ext cx="151721" cy="864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none" rtlCol="0" anchor="ctr"/>
        <a:lstStyle xmlns:a="http://schemas.openxmlformats.org/drawingml/2006/main"/>
        <a:p xmlns:a="http://schemas.openxmlformats.org/drawingml/2006/main">
          <a:pPr algn="ctr"/>
          <a:r>
            <a:rPr lang="en-US" sz="800" b="1"/>
            <a:t>Depth (m)</a:t>
          </a:r>
        </a:p>
      </cdr:txBody>
    </cdr:sp>
  </cdr:relSizeAnchor>
  <cdr:relSizeAnchor xmlns:cdr="http://schemas.openxmlformats.org/drawingml/2006/chartDrawing">
    <cdr:from>
      <cdr:x>0.38095</cdr:x>
      <cdr:y>0.95122</cdr:y>
    </cdr:from>
    <cdr:to>
      <cdr:x>0.7586</cdr:x>
      <cdr:y>0.99509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219200" y="5943600"/>
          <a:ext cx="1208631" cy="2740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000" b="1" dirty="0" err="1"/>
            <a:t>Vs</a:t>
          </a:r>
          <a:r>
            <a:rPr lang="en-US" sz="1000" b="1" dirty="0"/>
            <a:t> (m/s</a:t>
          </a:r>
          <a:r>
            <a:rPr lang="en-US" sz="800" b="1" dirty="0"/>
            <a:t>)</a:t>
          </a:r>
        </a:p>
      </cdr:txBody>
    </cdr:sp>
  </cdr:relSizeAnchor>
  <cdr:relSizeAnchor xmlns:cdr="http://schemas.openxmlformats.org/drawingml/2006/chartDrawing">
    <cdr:from>
      <cdr:x>0.18957</cdr:x>
      <cdr:y>0.00042</cdr:y>
    </cdr:from>
    <cdr:to>
      <cdr:x>0.95122</cdr:x>
      <cdr:y>0.07609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25103" y="2436"/>
          <a:ext cx="1707967" cy="4388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200" b="1" dirty="0">
              <a:latin typeface="Times New Roman" pitchFamily="18" charset="0"/>
              <a:cs typeface="Times New Roman" pitchFamily="18" charset="0"/>
            </a:rPr>
            <a:t>Profile No.</a:t>
          </a:r>
          <a:r>
            <a:rPr lang="en-US" sz="1200" b="1" baseline="0" dirty="0">
              <a:latin typeface="Times New Roman" pitchFamily="18" charset="0"/>
              <a:cs typeface="Times New Roman" pitchFamily="18" charset="0"/>
            </a:rPr>
            <a:t> BH-25</a:t>
          </a:r>
          <a:endParaRPr lang="en-US" sz="12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2E629D6-58FD-4ACB-AFC2-D77B5EC179C4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93C0CCF-B589-4CE7-AE7C-237354AF4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284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6797BBAA-B53E-4CD5-BF2F-2973013E8BA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B039F8-3A37-4F54-BC8B-728E3D289AF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C27C5-48BB-4028-814B-E9179AD0716B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1E961-46A1-4418-9F39-EDE662BA4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9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7D074-DAFF-407A-8D6E-90EB6BD9B25B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473A7-A082-4D05-AABE-C09A44D58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0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AA1C9-B2E4-4683-825C-077442018FD8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C4747-D5FB-4358-9A81-77B07EADE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88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07E9F-D621-45A4-985F-E09A21C931EC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E84C5-6961-4EE4-BB67-E69DBD619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84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B21805F-888B-4C8D-A466-6E044E45720F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F5F0F02-9FD3-43A2-BEAE-76EFFE1CC4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96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>
                <a:solidFill>
                  <a:srgbClr val="FFF39D"/>
                </a:solidFill>
              </a:defRPr>
            </a:lvl1pPr>
          </a:lstStyle>
          <a:p>
            <a:pPr>
              <a:defRPr/>
            </a:pPr>
            <a:fld id="{E4063A40-7681-48D4-B573-96E95D1F60CA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>
                <a:solidFill>
                  <a:srgbClr val="FFF39D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CC88B-0346-4560-A2A7-5CD619BA11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36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81CDF-56FA-4DC0-AD9C-2EBB65AED3B0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96FC4-CE92-4B4A-8838-675BD0A86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29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1D1B4-BED4-4F9B-AA5C-D8AB690BDABB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B274B-C70A-4C3F-BDB9-8AF0FFD72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5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7F02920-451F-4F29-BDC5-01DD0D8098CB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3D9CB77-0D44-401C-BFC0-3ECF0497C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82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9EE06-CACC-455B-8CA9-0DFC1265F2D6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C4C55-2E2E-42A4-8A40-D8EE33D1D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5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Straight Connector 1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2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1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3299AB8-BA48-4E55-9D0A-2C1CD31CBAEB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793389F-CFE3-46C0-8F02-148F8314B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55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88928-24D9-474A-97FE-E64137D1FE84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D3FFB-340D-483D-808E-B845BA72E3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85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11" name="Straight Connector 23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9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025266E-8913-42DA-9079-9299D9EAC645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B8BC8D7-F7B6-4CAA-BC08-79C4E4F5B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93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13717-C8E8-474E-9F1D-718EAE98C0C7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1DB2C-E19A-4656-9AE6-619829238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036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1E2BA-D4C3-4EC1-A36C-CEA0747790ED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B7D2E-02DE-473B-8B85-246692704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265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E1F60-974E-4916-9A55-557FB80D877A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B0CC3-33B5-4BF9-A6CA-3AB928C06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53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EBE72B9-4BF1-47E7-84C9-53881D7C6064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0BC306D-858B-40AC-9E66-DB01E4353E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94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>
                <a:solidFill>
                  <a:srgbClr val="FFF39D"/>
                </a:solidFill>
              </a:defRPr>
            </a:lvl1pPr>
          </a:lstStyle>
          <a:p>
            <a:pPr>
              <a:defRPr/>
            </a:pPr>
            <a:fld id="{5C84D2F6-56D6-4703-B3C1-52FA83360456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>
                <a:solidFill>
                  <a:srgbClr val="FFF39D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B86E0-F3B0-4E63-A5FD-C0E312FD2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35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C91DE-A420-4C0F-A0A3-F5B7933026AA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8528E-2C55-4DFA-96BA-401D32C09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80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68CB4-B34C-4883-A519-CA8A90550F10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698FB-84D0-439A-B028-84FAF716E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227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BAFA0F6-CFF7-4825-BD12-184EB8106BB3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1BDBCD4-7B0D-401D-B034-CB16E0DECA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52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71DF9-1CA2-425B-B1D3-8ACC97E6B999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B914D-62F7-4FB6-803C-158E33D270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65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E7799-79B2-4A83-BC91-6A7B846D963D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B5E7F-0F0B-4C7B-A060-E651F95BC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049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traight Connector 1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2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1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00A8640-D0AF-4F8F-B041-656213C56638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3637B12-FB15-4045-9EFC-FACA0588B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31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6" name="Ova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1" name="Straight Connector 23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9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B79BA38-4329-43DA-B031-8DDBC5714B20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2B25B48-6921-4DC7-826D-0D801AF84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64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FDE42-4500-4940-B4F8-E35D295FF7B3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AA060-B605-4D42-B0C6-E097B9921D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7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5C273-EE6E-4A30-A604-5BD2E531ECEE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FEA58-D197-4A8F-8C51-2ED7207C2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89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38ECA-20FB-419D-B0B0-768DFD6DB257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15F11-F523-45BD-B0F4-B68F8F400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06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3CAEF-F6F1-4B80-8CFF-112F92E81866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7C890-221F-49A4-A69D-17892C247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3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412A6-E70F-4025-8971-CA268D3B7811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09A9F-F2EE-4695-BC1D-BEA986288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51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7A1DC-E295-4CDA-B872-377D9F369C43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198C2-789B-45AB-85C6-5F54760FF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56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44E5A-2EE6-4E51-A18F-6F9FF3375FD7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9758C-6D5D-4689-9D8C-F4526788D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13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87BAC-2BBD-464C-B45C-6E75F3630C3F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8C144-A3D4-4129-8A97-CBF938D1C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2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EE0A66-882C-40C0-9FC6-3B3962DC3A1A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7F261F-1AC2-40F8-8A9C-97B9448656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20A628-6C74-487A-97A2-B767646BE989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3080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82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1BFF5E-13B2-4A7A-B695-CBAFD1375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02" r:id="rId4"/>
    <p:sldLayoutId id="2147483803" r:id="rId5"/>
    <p:sldLayoutId id="2147483816" r:id="rId6"/>
    <p:sldLayoutId id="2147483804" r:id="rId7"/>
    <p:sldLayoutId id="2147483817" r:id="rId8"/>
    <p:sldLayoutId id="2147483818" r:id="rId9"/>
    <p:sldLayoutId id="2147483805" r:id="rId10"/>
    <p:sldLayoutId id="21474838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2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09DF73-BEA7-42D8-BC60-9231077FC90C}" type="datetimeFigureOut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2056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58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BA669A-51E5-4FA6-A425-56654C6FF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4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ubtitle 2"/>
          <p:cNvSpPr>
            <a:spLocks noGrp="1"/>
          </p:cNvSpPr>
          <p:nvPr>
            <p:ph type="subTitle" idx="1"/>
          </p:nvPr>
        </p:nvSpPr>
        <p:spPr>
          <a:xfrm>
            <a:off x="876300" y="1752600"/>
            <a:ext cx="7734300" cy="2819400"/>
          </a:xfrm>
        </p:spPr>
        <p:txBody>
          <a:bodyPr/>
          <a:lstStyle/>
          <a:p>
            <a:pPr algn="ctr" eaLnBrk="1" hangingPunct="1"/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Presentation On</a:t>
            </a:r>
          </a:p>
          <a:p>
            <a:pPr algn="ctr" eaLnBrk="1" hangingPunct="1"/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Draft Final 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Report  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Geological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Study And Seismic Hazard Assessment </a:t>
            </a:r>
          </a:p>
          <a:p>
            <a:pPr algn="ctr" eaLnBrk="1" hangingPunct="1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Under</a:t>
            </a:r>
          </a:p>
          <a:p>
            <a:pPr algn="ctr" eaLnBrk="1" hangingPunct="1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Preparation of Development Plan for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Mirsharai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Upazila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Chittagong District: Risk Sensitive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Landuse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Plan (MUDP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 eaLnBrk="1" hangingPunct="1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Package No. 2 (Two)</a:t>
            </a:r>
          </a:p>
          <a:p>
            <a:pPr algn="ctr" eaLnBrk="1" hangingPunct="1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7" name="Picture 10" descr="bd govt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2209800" y="1143000"/>
            <a:ext cx="51816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URBAN DEVELOPMENT DIRECTORATE (UDD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GOVERNMENT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OF THE PEOPLE’S REPUBLIC OF BANGLADESH</a:t>
            </a:r>
          </a:p>
          <a:p>
            <a:pPr algn="ctr" eaLnBrk="0" hangingPunct="0"/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389" name="TextBox 10"/>
          <p:cNvSpPr txBox="1">
            <a:spLocks noChangeArrowheads="1"/>
          </p:cNvSpPr>
          <p:nvPr/>
        </p:nvSpPr>
        <p:spPr bwMode="auto">
          <a:xfrm>
            <a:off x="2362200" y="4724400"/>
            <a:ext cx="5029200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Presented By</a:t>
            </a:r>
          </a:p>
          <a:p>
            <a:pPr algn="ctr" eaLnBrk="1" hangingPunct="1"/>
            <a:r>
              <a:rPr lang="en-US" sz="1600" b="1" dirty="0" err="1">
                <a:solidFill>
                  <a:srgbClr val="000000"/>
                </a:solidFill>
                <a:latin typeface="Arial" pitchFamily="34" charset="0"/>
              </a:rPr>
              <a:t>Nasim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itchFamily="34" charset="0"/>
              </a:rPr>
              <a:t>Ferdous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pPr algn="ctr" eaLnBrk="1" hangingPunct="1"/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</a:rPr>
              <a:t>Geologist &amp; Team Leader </a:t>
            </a:r>
          </a:p>
          <a:p>
            <a:pPr algn="ctr" eaLnBrk="1" hangingPunct="1"/>
            <a:endParaRPr lang="en-US" sz="14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 eaLnBrk="1" hangingPunct="1"/>
            <a:endParaRPr lang="en-US" sz="14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 eaLnBrk="1" hangingPunct="1"/>
            <a:endParaRPr lang="en-US" sz="14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 eaLnBrk="1" hangingPunct="1"/>
            <a:endParaRPr lang="en-US" sz="14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 eaLnBrk="1" hangingPunct="1"/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Environmental &amp; Geospatial Solutions (EGS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</a:rPr>
              <a:t>)</a:t>
            </a:r>
            <a:endParaRPr lang="en-US" sz="1400" b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562600"/>
            <a:ext cx="89058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87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106362"/>
            <a:ext cx="8077200" cy="487362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Multi Channel Analysis of Surface Wave (MASW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E:\EGS\UDD_work_MUDP_2017\Presentation\MUDP\MUDP_Field_Update\MAS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0999"/>
            <a:ext cx="4572000" cy="64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155" y="457200"/>
            <a:ext cx="2836445" cy="3505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822812" y="1842752"/>
            <a:ext cx="1676400" cy="312233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623" y="4038600"/>
            <a:ext cx="3739377" cy="2804533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endCxn id="8" idx="1"/>
          </p:cNvCxnSpPr>
          <p:nvPr/>
        </p:nvCxnSpPr>
        <p:spPr>
          <a:xfrm>
            <a:off x="3347223" y="5105400"/>
            <a:ext cx="1295400" cy="33546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72000" y="4038600"/>
            <a:ext cx="1749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MASW-20 </a:t>
            </a:r>
            <a:r>
              <a:rPr lang="en-US" sz="1200" b="1" dirty="0" smtClean="0">
                <a:solidFill>
                  <a:srgbClr val="FF0000"/>
                </a:solidFill>
              </a:rPr>
              <a:t>(</a:t>
            </a:r>
            <a:r>
              <a:rPr lang="en-US" sz="1200" b="1" dirty="0" err="1" smtClean="0">
                <a:solidFill>
                  <a:srgbClr val="FF0000"/>
                </a:solidFill>
              </a:rPr>
              <a:t>Monir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>
                <a:solidFill>
                  <a:srgbClr val="FF0000"/>
                </a:solidFill>
              </a:rPr>
              <a:t>hut, East </a:t>
            </a:r>
            <a:r>
              <a:rPr lang="en-US" sz="1200" b="1" dirty="0" err="1">
                <a:solidFill>
                  <a:srgbClr val="FF0000"/>
                </a:solidFill>
              </a:rPr>
              <a:t>Hait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Kandi</a:t>
            </a:r>
            <a:r>
              <a:rPr lang="en-US" sz="1200" b="1" dirty="0" smtClean="0">
                <a:solidFill>
                  <a:srgbClr val="FF0000"/>
                </a:solidFill>
              </a:rPr>
              <a:t>)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018" y="484187"/>
            <a:ext cx="174942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24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077200" cy="487362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Multi 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Channel Analysis of Surface Wave (MASW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Data 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Output</a:t>
            </a:r>
            <a:endParaRPr lang="en-US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57912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Depth </a:t>
            </a:r>
            <a:r>
              <a:rPr lang="en-US" b="1" dirty="0" err="1"/>
              <a:t>v</a:t>
            </a:r>
            <a:r>
              <a:rPr lang="en-US" b="1" dirty="0" err="1" smtClean="0"/>
              <a:t>s</a:t>
            </a:r>
            <a:r>
              <a:rPr lang="en-US" b="1" dirty="0" smtClean="0"/>
              <a:t> S-Wave Velocity 1D and 2D 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" t="2370" r="4169"/>
          <a:stretch/>
        </p:blipFill>
        <p:spPr bwMode="auto">
          <a:xfrm>
            <a:off x="25850" y="1137348"/>
            <a:ext cx="4165149" cy="465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8"/>
          <a:stretch/>
        </p:blipFill>
        <p:spPr bwMode="auto">
          <a:xfrm>
            <a:off x="4246552" y="1371599"/>
            <a:ext cx="4897447" cy="403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3636953" y="2224586"/>
            <a:ext cx="609599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8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475"/>
            <a:ext cx="4502624" cy="635752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077200" cy="48736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Single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Microtremor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Test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81000"/>
            <a:ext cx="3860800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276600"/>
            <a:ext cx="2743200" cy="3657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971800" y="1150433"/>
            <a:ext cx="1905000" cy="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124200" y="5181600"/>
            <a:ext cx="2209800" cy="15240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34000" y="3276600"/>
            <a:ext cx="129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Uttar </a:t>
            </a:r>
            <a:r>
              <a:rPr lang="en-US" sz="1100" b="1" dirty="0" err="1" smtClean="0">
                <a:solidFill>
                  <a:srgbClr val="FF0000"/>
                </a:solidFill>
              </a:rPr>
              <a:t>bogachotor</a:t>
            </a:r>
            <a:r>
              <a:rPr lang="en-US" sz="1100" b="1" dirty="0" smtClean="0">
                <a:solidFill>
                  <a:srgbClr val="FF0000"/>
                </a:solidFill>
              </a:rPr>
              <a:t>, </a:t>
            </a:r>
            <a:r>
              <a:rPr lang="en-US" sz="1100" b="1" dirty="0" err="1" smtClean="0">
                <a:solidFill>
                  <a:srgbClr val="FF0000"/>
                </a:solidFill>
              </a:rPr>
              <a:t>Saherkhali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6800" y="381000"/>
            <a:ext cx="10550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West </a:t>
            </a:r>
            <a:r>
              <a:rPr lang="en-US" sz="1100" b="1" dirty="0" err="1" smtClean="0">
                <a:solidFill>
                  <a:srgbClr val="FF0000"/>
                </a:solidFill>
              </a:rPr>
              <a:t>Olinagar</a:t>
            </a:r>
            <a:r>
              <a:rPr lang="en-US" sz="1100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sz="1100" b="1" dirty="0" err="1" smtClean="0">
                <a:solidFill>
                  <a:srgbClr val="FF0000"/>
                </a:solidFill>
              </a:rPr>
              <a:t>Karerhat</a:t>
            </a:r>
            <a:endParaRPr 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2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077200" cy="48736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Single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Microtremor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Test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9316"/>
            <a:ext cx="5029200" cy="352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70" y="353336"/>
            <a:ext cx="3931088" cy="2948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" y="353336"/>
            <a:ext cx="3979613" cy="298471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786" y="3663397"/>
            <a:ext cx="4221213" cy="317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7467600" y="4648200"/>
            <a:ext cx="304800" cy="228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20000" y="4921744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2.0 sec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358" y="367264"/>
            <a:ext cx="1749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MT-04</a:t>
            </a:r>
            <a:endParaRPr lang="en-US" sz="1400" b="1" dirty="0">
              <a:solidFill>
                <a:srgbClr val="FF0000"/>
              </a:solidFill>
            </a:endParaRPr>
          </a:p>
          <a:p>
            <a:r>
              <a:rPr lang="en-US" sz="1400" b="1" dirty="0">
                <a:solidFill>
                  <a:srgbClr val="FF0000"/>
                </a:solidFill>
              </a:rPr>
              <a:t>Location: </a:t>
            </a:r>
            <a:r>
              <a:rPr lang="en-US" sz="1400" b="1" dirty="0" err="1">
                <a:solidFill>
                  <a:srgbClr val="FF0000"/>
                </a:solidFill>
              </a:rPr>
              <a:t>Ichakhai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2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197"/>
            <a:ext cx="8229600" cy="515203"/>
          </a:xfrm>
        </p:spPr>
        <p:txBody>
          <a:bodyPr/>
          <a:lstStyle/>
          <a:p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Subsurface lithological 3D model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6"/>
          <a:stretch/>
        </p:blipFill>
        <p:spPr>
          <a:xfrm>
            <a:off x="2628" y="530772"/>
            <a:ext cx="4112172" cy="35383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295" y="3429000"/>
            <a:ext cx="5711705" cy="32918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713" y="934152"/>
            <a:ext cx="4389087" cy="158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84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EGS\UDD_work_MUDP_2017\Presentation\MUDP\MUDP_Field_Update\B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2482" r="6954" b="2140"/>
          <a:stretch/>
        </p:blipFill>
        <p:spPr bwMode="auto">
          <a:xfrm>
            <a:off x="152400" y="597089"/>
            <a:ext cx="4339989" cy="603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EGS\UDD_work_MUDP_2017\Presentation\MUDP\MUDP_Field_Update\DD'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388" y="4419600"/>
            <a:ext cx="4549527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EGS\UDD_work_MUDP_2017\Presentation\MUDP\MUDP_Field_Update\BB'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389" y="990600"/>
            <a:ext cx="4549526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8197"/>
            <a:ext cx="8229600" cy="515203"/>
          </a:xfrm>
        </p:spPr>
        <p:txBody>
          <a:bodyPr/>
          <a:lstStyle/>
          <a:p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Subsurface lithological 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Cross-section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09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58" y="-7961"/>
            <a:ext cx="5269172" cy="681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58" y="-7961"/>
            <a:ext cx="5269173" cy="681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4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1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EWAN\Downloads\Mirshara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45022"/>
            <a:ext cx="5029200" cy="644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6944" y="0"/>
            <a:ext cx="7886700" cy="381000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lvl="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0000CC"/>
                </a:solidFill>
                <a:latin typeface="+mn-lt"/>
              </a:rPr>
              <a:t>PROBABILISTIC SEISMIC HAZARD ASSESSMENT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86469" y="6488668"/>
            <a:ext cx="2792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Adopted from Wang (2014)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70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6858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Arial" pitchFamily="34" charset="0"/>
              </a:rPr>
              <a:t>INTRODUCTION</a:t>
            </a:r>
            <a:endParaRPr lang="en-US" sz="3200" b="1" dirty="0">
              <a:latin typeface="Arial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1676400"/>
            <a:ext cx="8458200" cy="3505200"/>
          </a:xfrm>
          <a:prstGeom prst="rect">
            <a:avLst/>
          </a:prstGeom>
        </p:spPr>
        <p:txBody>
          <a:bodyPr/>
          <a:lstStyle/>
          <a:p>
            <a:pPr marL="273050" marR="0" lvl="0" indent="-27305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Calibri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</a:rPr>
              <a:t>To ensure the sustainable development, the prime objectives of  this work is to determine subsurface soil condition of the project area and evaluating of natural geological and hydro-meteorological hazards such as earthquake, landslide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</a:rPr>
              <a:t>and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</a:rPr>
              <a:t>integrate the consequence into the design of the infrastructure. </a:t>
            </a:r>
          </a:p>
          <a:p>
            <a:pPr marL="273050" marR="0" lvl="0" indent="-27305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Times New Roman" pitchFamily="18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  <a:p>
            <a:pPr marL="273050" marR="0" lvl="0" indent="-27305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02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944" y="194239"/>
            <a:ext cx="7886700" cy="41536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</a:rPr>
              <a:t>Declustering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2" cstate="print"/>
          <a:srcRect l="3042" t="7003" r="12090"/>
          <a:stretch>
            <a:fillRect/>
          </a:stretch>
        </p:blipFill>
        <p:spPr bwMode="auto">
          <a:xfrm>
            <a:off x="152400" y="685800"/>
            <a:ext cx="4267200" cy="449580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3" cstate="print"/>
          <a:srcRect t="4928" r="11224"/>
          <a:stretch>
            <a:fillRect/>
          </a:stretch>
        </p:blipFill>
        <p:spPr bwMode="auto">
          <a:xfrm>
            <a:off x="4693812" y="819734"/>
            <a:ext cx="4069188" cy="4227931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779610"/>
              </p:ext>
            </p:extLst>
          </p:nvPr>
        </p:nvGraphicFramePr>
        <p:xfrm>
          <a:off x="304800" y="5410200"/>
          <a:ext cx="7597710" cy="706981"/>
        </p:xfrm>
        <a:graphic>
          <a:graphicData uri="http://schemas.openxmlformats.org/drawingml/2006/table">
            <a:tbl>
              <a:tblPr/>
              <a:tblGrid>
                <a:gridCol w="2745276"/>
                <a:gridCol w="3084205"/>
                <a:gridCol w="1768229"/>
              </a:tblGrid>
              <a:tr h="23812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4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Gardener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and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Knopoff</a:t>
                      </a:r>
                      <a:endParaRPr lang="en-GB" sz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9054" marR="5143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Before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Declustering</a:t>
                      </a:r>
                      <a:endParaRPr lang="en-GB" sz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9054" marR="5143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After Declustering</a:t>
                      </a:r>
                      <a:endParaRPr lang="en-GB" sz="14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9054" marR="5143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941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5405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3296</a:t>
                      </a:r>
                      <a:endParaRPr lang="en-GB" sz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9054" marR="5143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1936</a:t>
                      </a:r>
                      <a:endParaRPr lang="en-GB" sz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9054" marR="5143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971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1414" y="72927"/>
            <a:ext cx="6438900" cy="41536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00CC"/>
                </a:solidFill>
              </a:rPr>
              <a:t>Without Site </a:t>
            </a:r>
            <a:r>
              <a:rPr lang="en-US" sz="2800" b="1" dirty="0" smtClean="0">
                <a:solidFill>
                  <a:srgbClr val="0000CC"/>
                </a:solidFill>
              </a:rPr>
              <a:t>Effects/At Bed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7" y="1026726"/>
            <a:ext cx="3504995" cy="4535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-7961"/>
            <a:ext cx="2667000" cy="3451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060" y="1448066"/>
            <a:ext cx="2802340" cy="36265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429733"/>
            <a:ext cx="2667000" cy="345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0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1414" y="72927"/>
            <a:ext cx="6438900" cy="41536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0000CC"/>
                </a:solidFill>
              </a:rPr>
              <a:t>With </a:t>
            </a:r>
            <a:r>
              <a:rPr lang="en-US" sz="2800" b="1" dirty="0">
                <a:solidFill>
                  <a:srgbClr val="0000CC"/>
                </a:solidFill>
              </a:rPr>
              <a:t>Site </a:t>
            </a:r>
            <a:r>
              <a:rPr lang="en-US" sz="2800" b="1" dirty="0" smtClean="0">
                <a:solidFill>
                  <a:srgbClr val="0000CC"/>
                </a:solidFill>
              </a:rPr>
              <a:t>Effects/At Surface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8" y="1026726"/>
            <a:ext cx="3504993" cy="4535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-7961"/>
            <a:ext cx="2666999" cy="3451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060" y="1448066"/>
            <a:ext cx="2802339" cy="36265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429733"/>
            <a:ext cx="2666999" cy="345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9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5299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9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453217" y="334910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66923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329195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4447607" y="6765294"/>
            <a:ext cx="24878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0" y="1005470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4453217" y="13502758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0" y="1670315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2365" y="622502"/>
            <a:ext cx="11268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Triggering Factor Maps</a:t>
            </a:r>
            <a:endParaRPr lang="en-US" dirty="0"/>
          </a:p>
          <a:p>
            <a:endParaRPr lang="en-US" sz="1600" dirty="0" smtClean="0"/>
          </a:p>
        </p:txBody>
      </p:sp>
      <p:sp>
        <p:nvSpPr>
          <p:cNvPr id="33" name="TextBox 2047"/>
          <p:cNvSpPr txBox="1">
            <a:spLocks noChangeArrowheads="1"/>
          </p:cNvSpPr>
          <p:nvPr/>
        </p:nvSpPr>
        <p:spPr bwMode="auto">
          <a:xfrm>
            <a:off x="1905000" y="3203575"/>
            <a:ext cx="13791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Elevation</a:t>
            </a:r>
            <a:endParaRPr lang="en-US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2047"/>
          <p:cNvSpPr txBox="1">
            <a:spLocks noChangeArrowheads="1"/>
          </p:cNvSpPr>
          <p:nvPr/>
        </p:nvSpPr>
        <p:spPr bwMode="auto">
          <a:xfrm>
            <a:off x="4167783" y="3241675"/>
            <a:ext cx="11662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Slope</a:t>
            </a:r>
            <a:endParaRPr lang="en-US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2047"/>
          <p:cNvSpPr txBox="1">
            <a:spLocks noChangeArrowheads="1"/>
          </p:cNvSpPr>
          <p:nvPr/>
        </p:nvSpPr>
        <p:spPr bwMode="auto">
          <a:xfrm>
            <a:off x="5543482" y="3228975"/>
            <a:ext cx="35677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Aspect              </a:t>
            </a:r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                   Surface </a:t>
            </a:r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Geology</a:t>
            </a:r>
            <a:endParaRPr lang="en-US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2047"/>
          <p:cNvSpPr txBox="1">
            <a:spLocks noChangeArrowheads="1"/>
          </p:cNvSpPr>
          <p:nvPr/>
        </p:nvSpPr>
        <p:spPr bwMode="auto">
          <a:xfrm>
            <a:off x="184730" y="6344680"/>
            <a:ext cx="17202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Road Distance</a:t>
            </a:r>
            <a:endParaRPr lang="en-US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Box 2047"/>
          <p:cNvSpPr txBox="1">
            <a:spLocks noChangeArrowheads="1"/>
          </p:cNvSpPr>
          <p:nvPr/>
        </p:nvSpPr>
        <p:spPr bwMode="auto">
          <a:xfrm>
            <a:off x="1812266" y="6197025"/>
            <a:ext cx="19319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Distance from Streams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TextBox 2047"/>
          <p:cNvSpPr txBox="1">
            <a:spLocks noChangeArrowheads="1"/>
          </p:cNvSpPr>
          <p:nvPr/>
        </p:nvSpPr>
        <p:spPr bwMode="auto">
          <a:xfrm>
            <a:off x="3958233" y="6408746"/>
            <a:ext cx="3314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err="1" smtClean="0">
                <a:latin typeface="Calibri" pitchFamily="34" charset="0"/>
                <a:cs typeface="Calibri" pitchFamily="34" charset="0"/>
              </a:rPr>
              <a:t>Landuse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 and NDVI Difference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Box 2047"/>
          <p:cNvSpPr txBox="1">
            <a:spLocks noChangeArrowheads="1"/>
          </p:cNvSpPr>
          <p:nvPr/>
        </p:nvSpPr>
        <p:spPr bwMode="auto">
          <a:xfrm>
            <a:off x="7543799" y="6408746"/>
            <a:ext cx="13716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Rainfall</a:t>
            </a:r>
            <a:endParaRPr lang="en-US" sz="1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" name="Picture 39" descr="D:\Memoire\cox\Mirsharai\Map\slop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620798"/>
            <a:ext cx="1962082" cy="2655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 descr="D:\Memoire\cox\Mirsharai\Map\aspec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620798"/>
            <a:ext cx="1947267" cy="2655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 descr="D:\Memoire\cox\Mirsharai\Map\ndvi_updated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6534" y="3601427"/>
            <a:ext cx="1616319" cy="255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D:\Memoire\cox\Mirsharai\Map\cpost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3052" y="3601427"/>
            <a:ext cx="1685128" cy="255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3" descr="D:\Memoire\cox\Mirsharai\Map\wb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1" y="3601427"/>
            <a:ext cx="1762996" cy="255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4" descr="D:\Memoire\cox\Mirsharai\Map\road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585629"/>
            <a:ext cx="1905001" cy="257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5" descr="D:\Memoire\cox\Mirsharai\Map\rain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44136" y="3581400"/>
            <a:ext cx="1730639" cy="257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D:\Memoire\cox\Mirsharai\Map\Elevation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3000" y="620798"/>
            <a:ext cx="1988757" cy="2655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14" y="693640"/>
            <a:ext cx="1995924" cy="2582960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184730" y="72927"/>
            <a:ext cx="8730669" cy="41536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00CC"/>
                </a:solidFill>
              </a:rPr>
              <a:t>Landslide Susceptibility Assessment </a:t>
            </a:r>
            <a:endParaRPr lang="en-US" sz="2800" b="1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" b="3682"/>
          <a:stretch/>
        </p:blipFill>
        <p:spPr>
          <a:xfrm>
            <a:off x="152400" y="206991"/>
            <a:ext cx="5291045" cy="66294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157767"/>
              </p:ext>
            </p:extLst>
          </p:nvPr>
        </p:nvGraphicFramePr>
        <p:xfrm>
          <a:off x="5608256" y="2042882"/>
          <a:ext cx="3154744" cy="1767116"/>
        </p:xfrm>
        <a:graphic>
          <a:graphicData uri="http://schemas.openxmlformats.org/drawingml/2006/table">
            <a:tbl>
              <a:tblPr/>
              <a:tblGrid>
                <a:gridCol w="1908820"/>
                <a:gridCol w="1245924"/>
              </a:tblGrid>
              <a:tr h="525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SUSCEPTIBLE CLASSES</a:t>
                      </a:r>
                      <a:endParaRPr lang="en-GB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PERCENTAGE (%)</a:t>
                      </a:r>
                      <a:endParaRPr lang="en-GB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2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Very low</a:t>
                      </a:r>
                      <a:endParaRPr lang="en-GB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77</a:t>
                      </a:r>
                      <a:endParaRPr lang="en-GB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2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Low</a:t>
                      </a:r>
                      <a:endParaRPr lang="en-GB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en-GB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2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Moderate</a:t>
                      </a:r>
                      <a:endParaRPr lang="en-GB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</a:t>
                      </a:r>
                      <a:endParaRPr lang="en-GB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2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High</a:t>
                      </a:r>
                      <a:endParaRPr lang="en-GB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n-GB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564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41" y="55728"/>
            <a:ext cx="5256301" cy="680227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486400" y="72927"/>
            <a:ext cx="3429000" cy="91767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00CC"/>
                </a:solidFill>
              </a:rPr>
              <a:t>Liquefaction Potential Index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0" y="998953"/>
            <a:ext cx="32004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Triggering </a:t>
            </a:r>
            <a:r>
              <a:rPr lang="en-US" b="1" dirty="0" smtClean="0"/>
              <a:t>Factor</a:t>
            </a:r>
          </a:p>
          <a:p>
            <a:endParaRPr lang="en-US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PGA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Mw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N-value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Water Table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And Grain Size</a:t>
            </a:r>
            <a:endParaRPr lang="en-US" dirty="0"/>
          </a:p>
          <a:p>
            <a:endParaRPr lang="en-US" sz="16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5386394" y="5562600"/>
            <a:ext cx="35153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Seed, H.B., </a:t>
            </a:r>
            <a:r>
              <a:rPr lang="en-US" sz="1400" dirty="0" err="1"/>
              <a:t>Idriss</a:t>
            </a:r>
            <a:r>
              <a:rPr lang="en-US" sz="1400" dirty="0"/>
              <a:t>, I.M., </a:t>
            </a:r>
            <a:r>
              <a:rPr lang="en-US" sz="1400" dirty="0" smtClean="0"/>
              <a:t>1971;1982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/>
              <a:t>Iwasaki, T., </a:t>
            </a:r>
            <a:r>
              <a:rPr lang="en-US" sz="1400" dirty="0" err="1"/>
              <a:t>Tokida</a:t>
            </a:r>
            <a:r>
              <a:rPr lang="en-US" sz="1400" dirty="0"/>
              <a:t>, K., </a:t>
            </a:r>
            <a:r>
              <a:rPr lang="en-US" sz="1400" dirty="0" err="1"/>
              <a:t>Tatsuoka</a:t>
            </a:r>
            <a:r>
              <a:rPr lang="en-US" sz="1400" dirty="0"/>
              <a:t>, F., Watanabe, S., Yasuda, S., Sato, H., 1982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8332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333" y="76200"/>
            <a:ext cx="5240481" cy="678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792" y="2249760"/>
            <a:ext cx="3833674" cy="291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3276600" y="3429000"/>
            <a:ext cx="685800" cy="276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9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5" r="28260"/>
          <a:stretch/>
        </p:blipFill>
        <p:spPr>
          <a:xfrm>
            <a:off x="304800" y="609600"/>
            <a:ext cx="4691418" cy="60007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33400"/>
            <a:ext cx="3028950" cy="630588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429000" y="609600"/>
            <a:ext cx="2286000" cy="30005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429000" y="3762542"/>
            <a:ext cx="2286000" cy="30192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228600" y="76200"/>
            <a:ext cx="8686800" cy="381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00CC"/>
                </a:solidFill>
                <a:latin typeface="Arial" pitchFamily="34" charset="0"/>
              </a:rPr>
              <a:t>All 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</a:rPr>
              <a:t>Information 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</a:rPr>
              <a:t>at 250m * 250m Grid </a:t>
            </a:r>
            <a:endParaRPr lang="en-US" sz="2400" b="1" dirty="0">
              <a:solidFill>
                <a:srgbClr val="0000CC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58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828800"/>
            <a:ext cx="7467600" cy="2895600"/>
          </a:xfrm>
        </p:spPr>
        <p:txBody>
          <a:bodyPr rtlCol="0">
            <a:norm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en-US" sz="6600" b="1" dirty="0">
                <a:solidFill>
                  <a:srgbClr val="00B0F0"/>
                </a:solidFill>
              </a:rPr>
              <a:t>THANK  YOU  ALL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685800"/>
          </a:xfrm>
        </p:spPr>
        <p:txBody>
          <a:bodyPr rtlCol="0">
            <a:normAutofit/>
          </a:bodyPr>
          <a:lstStyle/>
          <a:p>
            <a:pPr lvl="1" algn="ctr" eaLnBrk="1" fontAlgn="auto" hangingPunct="1">
              <a:spcAft>
                <a:spcPts val="0"/>
              </a:spcAft>
              <a:defRPr/>
            </a:pPr>
            <a:r>
              <a:rPr lang="en-US" sz="24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Aims </a:t>
            </a:r>
            <a:r>
              <a:rPr lang="en-US" sz="2400" b="1" cap="all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and Objectives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82000" cy="5410200"/>
          </a:xfrm>
        </p:spPr>
        <p:txBody>
          <a:bodyPr rtlCol="0">
            <a:noAutofit/>
          </a:bodyPr>
          <a:lstStyle/>
          <a:p>
            <a:pPr marL="514350" indent="-514350" algn="just" eaLnBrk="1" fontAlgn="auto" hangingPunct="1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Geological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and geomorphologic map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of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the study area</a:t>
            </a:r>
          </a:p>
          <a:p>
            <a:pPr marL="514350" indent="-514350" algn="just" eaLnBrk="1" fontAlgn="auto" hangingPunct="1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Sub-surface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lithological 3D model development</a:t>
            </a:r>
          </a:p>
          <a:p>
            <a:pPr marL="514350" indent="-514350" algn="just" eaLnBrk="1" fontAlgn="auto" hangingPunct="1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Soil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classification map using geophysical and geotechnical investigations</a:t>
            </a:r>
          </a:p>
          <a:p>
            <a:pPr marL="514350" indent="-514350" algn="just" eaLnBrk="1" fontAlgn="auto" hangingPunct="1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Engineering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geological map development based on AVS30</a:t>
            </a:r>
          </a:p>
          <a:p>
            <a:pPr marL="514350" indent="-514350" algn="just" eaLnBrk="1" fontAlgn="auto" hangingPunct="1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Foundation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layers delineation and developing engineering properties of the  sub-soil</a:t>
            </a:r>
          </a:p>
          <a:p>
            <a:pPr marL="514350" indent="-514350" algn="just" eaLnBrk="1" fontAlgn="auto" hangingPunct="1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Seismic Hazard Mapping [ PGA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, Sa (T) Maps of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0.2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and 1.0 second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periods] </a:t>
            </a:r>
          </a:p>
          <a:p>
            <a:pPr marL="514350" indent="-514350" algn="just" eaLnBrk="1" fontAlgn="auto" hangingPunct="1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Risk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Sensitive Building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Height 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 eaLnBrk="1" fontAlgn="auto" hangingPunct="1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Landslide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vulnerable zones will be identified </a:t>
            </a:r>
            <a:endParaRPr lang="en-US" sz="18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 algn="just" eaLnBrk="1" fontAlgn="auto" hangingPunct="1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Liquefaction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potential index (LPI) map will be constructed </a:t>
            </a:r>
            <a:endParaRPr lang="en-US" sz="18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 algn="just" eaLnBrk="1" fontAlgn="auto" hangingPunct="1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Formulation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of Policies and plans for mitigation of different types of hazards, minimizing the adverse impacts of climate change and recommend possible adaptation strategies for the region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18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4763"/>
            <a:ext cx="8229600" cy="487362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8534400" cy="6096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To accomplish this study two types of Investigation need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have been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performed; 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Geotechnical Investigation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Geophysical Investigation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4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912798"/>
              </p:ext>
            </p:extLst>
          </p:nvPr>
        </p:nvGraphicFramePr>
        <p:xfrm>
          <a:off x="152400" y="3581400"/>
          <a:ext cx="8763000" cy="2606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82111"/>
                <a:gridCol w="1200531"/>
                <a:gridCol w="1198779"/>
                <a:gridCol w="1473936"/>
                <a:gridCol w="1107643"/>
              </a:tblGrid>
              <a:tr h="26060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Name of Union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Name of investigations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424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Borelog</a:t>
                      </a:r>
                      <a:r>
                        <a:rPr lang="en-US" sz="1400" dirty="0">
                          <a:effectLst/>
                        </a:rPr>
                        <a:t> with SPT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 </a:t>
                      </a:r>
                      <a:r>
                        <a:rPr lang="en-US" sz="1400" dirty="0" err="1">
                          <a:effectLst/>
                        </a:rPr>
                        <a:t>upto</a:t>
                      </a:r>
                      <a:r>
                        <a:rPr lang="en-US" sz="1400" dirty="0">
                          <a:effectLst/>
                        </a:rPr>
                        <a:t> 30m)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PS logging (30m depth)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MASW (30m depth)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5875" marR="0" indent="-1587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Single </a:t>
                      </a:r>
                      <a:r>
                        <a:rPr lang="pt-BR" sz="1400" dirty="0" smtClean="0">
                          <a:effectLst/>
                        </a:rPr>
                        <a:t>Microtremor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030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Ichhakhali, Wahedpur, Osmanpur, Karerhat, Katachhara, Khaiyachhara, Zorwarganj, Durgapur, Dhum,  Maghadia, Mayani, Mithanala, Mirsharai, Saherkhali, Haitkandi and Hinguli</a:t>
                      </a:r>
                      <a:endParaRPr lang="en-US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85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</a:t>
                      </a:r>
                      <a:endParaRPr lang="en-US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</a:t>
                      </a:r>
                      <a:endParaRPr lang="en-US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30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8077200" cy="457200"/>
          </a:xfrm>
          <a:noFill/>
          <a:ln>
            <a:noFill/>
          </a:ln>
        </p:spPr>
        <p:txBody>
          <a:bodyPr/>
          <a:lstStyle/>
          <a:p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Standard Penetration Test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5287"/>
            <a:ext cx="4572000" cy="646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47687"/>
            <a:ext cx="3641852" cy="272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2514600" y="1295400"/>
            <a:ext cx="2514600" cy="914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26643"/>
            <a:ext cx="3657600" cy="271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3962400" y="5105400"/>
            <a:ext cx="10668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29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105" y="0"/>
            <a:ext cx="8077200" cy="381000"/>
          </a:xfrm>
          <a:ln>
            <a:solidFill>
              <a:schemeClr val="tx2"/>
            </a:solidFill>
          </a:ln>
        </p:spPr>
        <p:txBody>
          <a:bodyPr/>
          <a:lstStyle/>
          <a:p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SPT Bore Log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263"/>
            <a:ext cx="4191000" cy="6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80391"/>
            <a:ext cx="4191000" cy="637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75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4458885" cy="6301030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-54591"/>
            <a:ext cx="8788542" cy="56356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PS Logging 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Test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457200"/>
            <a:ext cx="4024383" cy="2985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190" y="3674091"/>
            <a:ext cx="4114800" cy="30861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731631" y="1524000"/>
            <a:ext cx="1992768" cy="42239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581400" y="3814821"/>
            <a:ext cx="1097790" cy="33546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24399" y="457200"/>
            <a:ext cx="1892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Khil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hinguli</a:t>
            </a:r>
            <a:r>
              <a:rPr lang="en-US" b="1" dirty="0">
                <a:solidFill>
                  <a:srgbClr val="FF0000"/>
                </a:solidFill>
              </a:rPr>
              <a:t> Govt. Primary School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66052" y="3674091"/>
            <a:ext cx="16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East </a:t>
            </a:r>
            <a:r>
              <a:rPr lang="en-US" b="1" dirty="0" err="1">
                <a:solidFill>
                  <a:srgbClr val="FF0000"/>
                </a:solidFill>
              </a:rPr>
              <a:t>Ambaria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Mirshorai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7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hoto\DSC017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4325423" cy="415999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54591"/>
            <a:ext cx="8788542" cy="56356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PS Logging 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Test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9573" y="5029200"/>
            <a:ext cx="35782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H:\Field-photo-UDD\IMG_01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4038600"/>
            <a:ext cx="3628818" cy="2819400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6843609" y="6154003"/>
            <a:ext cx="762000" cy="3048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86600" y="58790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00" y="54980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Borehole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7772400" y="5943600"/>
            <a:ext cx="457200" cy="3048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551" y="472966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83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07950"/>
            <a:ext cx="6248400" cy="381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PS Logging 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Data 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Output</a:t>
            </a:r>
            <a:endParaRPr lang="en-US" sz="24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9044740"/>
              </p:ext>
            </p:extLst>
          </p:nvPr>
        </p:nvGraphicFramePr>
        <p:xfrm>
          <a:off x="5029200" y="609600"/>
          <a:ext cx="3276600" cy="6124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5649269"/>
              </p:ext>
            </p:extLst>
          </p:nvPr>
        </p:nvGraphicFramePr>
        <p:xfrm>
          <a:off x="685800" y="609600"/>
          <a:ext cx="3200400" cy="624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Connector 2"/>
          <p:cNvCxnSpPr/>
          <p:nvPr/>
        </p:nvCxnSpPr>
        <p:spPr>
          <a:xfrm flipV="1">
            <a:off x="1828800" y="914400"/>
            <a:ext cx="0" cy="5334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172200" y="914400"/>
            <a:ext cx="0" cy="52578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43000" y="2983211"/>
            <a:ext cx="76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180 m/s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62600" y="2983211"/>
            <a:ext cx="76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180 m/s</a:t>
            </a:r>
            <a:endParaRPr lang="en-US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82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2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3339</TotalTime>
  <Words>496</Words>
  <Application>Microsoft Office PowerPoint</Application>
  <PresentationFormat>On-screen Show (4:3)</PresentationFormat>
  <Paragraphs>126</Paragraphs>
  <Slides>29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 Theme</vt:lpstr>
      <vt:lpstr>1_Oriel</vt:lpstr>
      <vt:lpstr>Oriel</vt:lpstr>
      <vt:lpstr>PowerPoint Presentation</vt:lpstr>
      <vt:lpstr>PowerPoint Presentation</vt:lpstr>
      <vt:lpstr>Aims and Objectives</vt:lpstr>
      <vt:lpstr>METHODOLOGY</vt:lpstr>
      <vt:lpstr>Standard Penetration Test</vt:lpstr>
      <vt:lpstr>SPT Bore Log</vt:lpstr>
      <vt:lpstr>PS Logging Test</vt:lpstr>
      <vt:lpstr>PS Logging Test</vt:lpstr>
      <vt:lpstr>PS Logging Data Output</vt:lpstr>
      <vt:lpstr>Multi Channel Analysis of Surface Wave (MASW)</vt:lpstr>
      <vt:lpstr>Multi Channel Analysis of Surface Wave (MASW) Data Output</vt:lpstr>
      <vt:lpstr>Single Microtremor Test</vt:lpstr>
      <vt:lpstr>Single Microtremor Test</vt:lpstr>
      <vt:lpstr>Subsurface lithological 3D model </vt:lpstr>
      <vt:lpstr>Subsurface lithological Cross-section</vt:lpstr>
      <vt:lpstr>PowerPoint Presentation</vt:lpstr>
      <vt:lpstr>PowerPoint Presentation</vt:lpstr>
      <vt:lpstr>PowerPoint Presentation</vt:lpstr>
      <vt:lpstr>PowerPoint Presentation</vt:lpstr>
      <vt:lpstr>Declustering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275</cp:revision>
  <dcterms:created xsi:type="dcterms:W3CDTF">2006-08-16T00:00:00Z</dcterms:created>
  <dcterms:modified xsi:type="dcterms:W3CDTF">2018-10-10T10:07:15Z</dcterms:modified>
</cp:coreProperties>
</file>